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69" r:id="rId3"/>
    <p:sldId id="357" r:id="rId4"/>
    <p:sldId id="258" r:id="rId5"/>
    <p:sldId id="260" r:id="rId6"/>
    <p:sldId id="280" r:id="rId7"/>
    <p:sldId id="261" r:id="rId8"/>
    <p:sldId id="279" r:id="rId9"/>
    <p:sldId id="270" r:id="rId10"/>
    <p:sldId id="271" r:id="rId11"/>
    <p:sldId id="272" r:id="rId12"/>
    <p:sldId id="273" r:id="rId13"/>
    <p:sldId id="278" r:id="rId14"/>
    <p:sldId id="274" r:id="rId15"/>
    <p:sldId id="275" r:id="rId16"/>
    <p:sldId id="276" r:id="rId17"/>
    <p:sldId id="265" r:id="rId18"/>
    <p:sldId id="281" r:id="rId19"/>
    <p:sldId id="328" r:id="rId20"/>
    <p:sldId id="317" r:id="rId21"/>
    <p:sldId id="283" r:id="rId22"/>
    <p:sldId id="284" r:id="rId23"/>
    <p:sldId id="285" r:id="rId24"/>
    <p:sldId id="286" r:id="rId25"/>
    <p:sldId id="287" r:id="rId26"/>
    <p:sldId id="288" r:id="rId27"/>
    <p:sldId id="289" r:id="rId28"/>
    <p:sldId id="325" r:id="rId29"/>
    <p:sldId id="290" r:id="rId30"/>
    <p:sldId id="292" r:id="rId31"/>
    <p:sldId id="293" r:id="rId32"/>
    <p:sldId id="294" r:id="rId33"/>
    <p:sldId id="295" r:id="rId34"/>
    <p:sldId id="296" r:id="rId35"/>
    <p:sldId id="326" r:id="rId36"/>
    <p:sldId id="297" r:id="rId37"/>
    <p:sldId id="298" r:id="rId38"/>
    <p:sldId id="299" r:id="rId39"/>
    <p:sldId id="300" r:id="rId40"/>
    <p:sldId id="330" r:id="rId41"/>
    <p:sldId id="331" r:id="rId42"/>
    <p:sldId id="301" r:id="rId43"/>
    <p:sldId id="327" r:id="rId44"/>
    <p:sldId id="302" r:id="rId45"/>
    <p:sldId id="303" r:id="rId46"/>
    <p:sldId id="304" r:id="rId47"/>
    <p:sldId id="305" r:id="rId48"/>
    <p:sldId id="306" r:id="rId49"/>
    <p:sldId id="307" r:id="rId50"/>
    <p:sldId id="308" r:id="rId51"/>
    <p:sldId id="309" r:id="rId52"/>
    <p:sldId id="321" r:id="rId53"/>
    <p:sldId id="311" r:id="rId54"/>
    <p:sldId id="312" r:id="rId55"/>
    <p:sldId id="313" r:id="rId56"/>
    <p:sldId id="314" r:id="rId57"/>
    <p:sldId id="315" r:id="rId58"/>
    <p:sldId id="316"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5" r:id="rId81"/>
    <p:sldId id="354" r:id="rId82"/>
    <p:sldId id="32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0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presProps" Target="pres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394AF-43A4-457D-A5F8-8FCE949120F7}"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5D0C99BE-C28C-47FE-B09F-402187213812}">
      <dgm:prSet/>
      <dgm:spPr/>
      <dgm:t>
        <a:bodyPr/>
        <a:lstStyle/>
        <a:p>
          <a:r>
            <a:rPr lang="en-US"/>
            <a:t>It utilizes the Data such as blood pressure, cholesterol, diabetes and then tries to predict the possible heart disease in patients  (future Predication by diagnosis).</a:t>
          </a:r>
        </a:p>
      </dgm:t>
    </dgm:pt>
    <dgm:pt modelId="{AC3B4203-04DE-4DBC-8037-B424DD86DB8B}" type="parTrans" cxnId="{2C40E4D8-7E03-4EE9-AF95-AA0744F3B910}">
      <dgm:prSet/>
      <dgm:spPr/>
      <dgm:t>
        <a:bodyPr/>
        <a:lstStyle/>
        <a:p>
          <a:endParaRPr lang="en-US"/>
        </a:p>
      </dgm:t>
    </dgm:pt>
    <dgm:pt modelId="{49E4FB90-83A1-4C0F-B15C-D8F0B9D02A69}" type="sibTrans" cxnId="{2C40E4D8-7E03-4EE9-AF95-AA0744F3B910}">
      <dgm:prSet/>
      <dgm:spPr/>
      <dgm:t>
        <a:bodyPr/>
        <a:lstStyle/>
        <a:p>
          <a:endParaRPr lang="en-US"/>
        </a:p>
      </dgm:t>
    </dgm:pt>
    <dgm:pt modelId="{DEF7FAA9-638E-4D31-B8A6-E9CA27423C91}">
      <dgm:prSet/>
      <dgm:spPr/>
      <dgm:t>
        <a:bodyPr/>
        <a:lstStyle/>
        <a:p>
          <a:r>
            <a:rPr lang="en-US"/>
            <a:t>This may help in talking Preventive measure and hence can try to avoid the possibility of heart disease in patient.</a:t>
          </a:r>
        </a:p>
      </dgm:t>
    </dgm:pt>
    <dgm:pt modelId="{3BD786BB-0B62-45D1-87F6-2B24F794EB2C}" type="parTrans" cxnId="{AF746988-251C-4803-B84D-0AD0F6C54AE5}">
      <dgm:prSet/>
      <dgm:spPr/>
      <dgm:t>
        <a:bodyPr/>
        <a:lstStyle/>
        <a:p>
          <a:endParaRPr lang="en-US"/>
        </a:p>
      </dgm:t>
    </dgm:pt>
    <dgm:pt modelId="{B8C23F9A-5E6E-4CA5-A5BB-261283A23580}" type="sibTrans" cxnId="{AF746988-251C-4803-B84D-0AD0F6C54AE5}">
      <dgm:prSet/>
      <dgm:spPr/>
      <dgm:t>
        <a:bodyPr/>
        <a:lstStyle/>
        <a:p>
          <a:endParaRPr lang="en-US"/>
        </a:p>
      </dgm:t>
    </dgm:pt>
    <dgm:pt modelId="{036B66AB-116B-42EA-AF63-C578C96EAC7A}">
      <dgm:prSet/>
      <dgm:spPr/>
      <dgm:t>
        <a:bodyPr/>
        <a:lstStyle/>
        <a:p>
          <a:r>
            <a:rPr lang="en-US"/>
            <a:t>So, When a patient is predicated as positive for heart disease, then the medical data for the patient can be analyzed  by the doctors</a:t>
          </a:r>
        </a:p>
      </dgm:t>
    </dgm:pt>
    <dgm:pt modelId="{1BBD26C8-AE3F-4B71-853A-D79A8F882608}" type="parTrans" cxnId="{964DC36B-0828-4D35-B4BD-09E2078D1D83}">
      <dgm:prSet/>
      <dgm:spPr/>
      <dgm:t>
        <a:bodyPr/>
        <a:lstStyle/>
        <a:p>
          <a:endParaRPr lang="en-US"/>
        </a:p>
      </dgm:t>
    </dgm:pt>
    <dgm:pt modelId="{87C4236A-C3B1-4662-B0EB-AA62D4DAF440}" type="sibTrans" cxnId="{964DC36B-0828-4D35-B4BD-09E2078D1D83}">
      <dgm:prSet/>
      <dgm:spPr/>
      <dgm:t>
        <a:bodyPr/>
        <a:lstStyle/>
        <a:p>
          <a:endParaRPr lang="en-US"/>
        </a:p>
      </dgm:t>
    </dgm:pt>
    <dgm:pt modelId="{A6BD0380-8386-424E-8364-EB78467CC8AD}" type="pres">
      <dgm:prSet presAssocID="{A6C394AF-43A4-457D-A5F8-8FCE949120F7}" presName="outerComposite" presStyleCnt="0">
        <dgm:presLayoutVars>
          <dgm:chMax val="5"/>
          <dgm:dir/>
          <dgm:resizeHandles val="exact"/>
        </dgm:presLayoutVars>
      </dgm:prSet>
      <dgm:spPr/>
    </dgm:pt>
    <dgm:pt modelId="{A8223AE8-D4FA-4027-B77A-E29E9CF01128}" type="pres">
      <dgm:prSet presAssocID="{A6C394AF-43A4-457D-A5F8-8FCE949120F7}" presName="dummyMaxCanvas" presStyleCnt="0">
        <dgm:presLayoutVars/>
      </dgm:prSet>
      <dgm:spPr/>
    </dgm:pt>
    <dgm:pt modelId="{DD505138-3B13-413A-B9A2-EEB7AFD8B24E}" type="pres">
      <dgm:prSet presAssocID="{A6C394AF-43A4-457D-A5F8-8FCE949120F7}" presName="ThreeNodes_1" presStyleLbl="node1" presStyleIdx="0" presStyleCnt="3">
        <dgm:presLayoutVars>
          <dgm:bulletEnabled val="1"/>
        </dgm:presLayoutVars>
      </dgm:prSet>
      <dgm:spPr/>
    </dgm:pt>
    <dgm:pt modelId="{4104BC5D-A9C4-49A2-92CD-B9E4F04906AE}" type="pres">
      <dgm:prSet presAssocID="{A6C394AF-43A4-457D-A5F8-8FCE949120F7}" presName="ThreeNodes_2" presStyleLbl="node1" presStyleIdx="1" presStyleCnt="3">
        <dgm:presLayoutVars>
          <dgm:bulletEnabled val="1"/>
        </dgm:presLayoutVars>
      </dgm:prSet>
      <dgm:spPr/>
    </dgm:pt>
    <dgm:pt modelId="{DC8AA510-AF3F-4F44-BFB5-2DBEED28AE7C}" type="pres">
      <dgm:prSet presAssocID="{A6C394AF-43A4-457D-A5F8-8FCE949120F7}" presName="ThreeNodes_3" presStyleLbl="node1" presStyleIdx="2" presStyleCnt="3">
        <dgm:presLayoutVars>
          <dgm:bulletEnabled val="1"/>
        </dgm:presLayoutVars>
      </dgm:prSet>
      <dgm:spPr/>
    </dgm:pt>
    <dgm:pt modelId="{CF13D652-A3B1-43D9-81A0-6F1A70431F04}" type="pres">
      <dgm:prSet presAssocID="{A6C394AF-43A4-457D-A5F8-8FCE949120F7}" presName="ThreeConn_1-2" presStyleLbl="fgAccFollowNode1" presStyleIdx="0" presStyleCnt="2">
        <dgm:presLayoutVars>
          <dgm:bulletEnabled val="1"/>
        </dgm:presLayoutVars>
      </dgm:prSet>
      <dgm:spPr/>
    </dgm:pt>
    <dgm:pt modelId="{E511B4AA-59AD-476A-8144-009B47050DA0}" type="pres">
      <dgm:prSet presAssocID="{A6C394AF-43A4-457D-A5F8-8FCE949120F7}" presName="ThreeConn_2-3" presStyleLbl="fgAccFollowNode1" presStyleIdx="1" presStyleCnt="2">
        <dgm:presLayoutVars>
          <dgm:bulletEnabled val="1"/>
        </dgm:presLayoutVars>
      </dgm:prSet>
      <dgm:spPr/>
    </dgm:pt>
    <dgm:pt modelId="{0A2CD59B-4EC1-40DC-BEDF-B2402E75EB2E}" type="pres">
      <dgm:prSet presAssocID="{A6C394AF-43A4-457D-A5F8-8FCE949120F7}" presName="ThreeNodes_1_text" presStyleLbl="node1" presStyleIdx="2" presStyleCnt="3">
        <dgm:presLayoutVars>
          <dgm:bulletEnabled val="1"/>
        </dgm:presLayoutVars>
      </dgm:prSet>
      <dgm:spPr/>
    </dgm:pt>
    <dgm:pt modelId="{8668B044-AD83-45A3-9345-260B129654C5}" type="pres">
      <dgm:prSet presAssocID="{A6C394AF-43A4-457D-A5F8-8FCE949120F7}" presName="ThreeNodes_2_text" presStyleLbl="node1" presStyleIdx="2" presStyleCnt="3">
        <dgm:presLayoutVars>
          <dgm:bulletEnabled val="1"/>
        </dgm:presLayoutVars>
      </dgm:prSet>
      <dgm:spPr/>
    </dgm:pt>
    <dgm:pt modelId="{66161A10-9E65-42B7-9F96-1544CBAA5708}" type="pres">
      <dgm:prSet presAssocID="{A6C394AF-43A4-457D-A5F8-8FCE949120F7}" presName="ThreeNodes_3_text" presStyleLbl="node1" presStyleIdx="2" presStyleCnt="3">
        <dgm:presLayoutVars>
          <dgm:bulletEnabled val="1"/>
        </dgm:presLayoutVars>
      </dgm:prSet>
      <dgm:spPr/>
    </dgm:pt>
  </dgm:ptLst>
  <dgm:cxnLst>
    <dgm:cxn modelId="{ABEF3B17-6ED0-4B71-B450-86CBAB7BAB0A}" type="presOf" srcId="{036B66AB-116B-42EA-AF63-C578C96EAC7A}" destId="{DC8AA510-AF3F-4F44-BFB5-2DBEED28AE7C}" srcOrd="0" destOrd="0" presId="urn:microsoft.com/office/officeart/2005/8/layout/vProcess5"/>
    <dgm:cxn modelId="{71784D66-9003-463A-96E6-D8697DC28732}" type="presOf" srcId="{DEF7FAA9-638E-4D31-B8A6-E9CA27423C91}" destId="{8668B044-AD83-45A3-9345-260B129654C5}" srcOrd="1" destOrd="0" presId="urn:microsoft.com/office/officeart/2005/8/layout/vProcess5"/>
    <dgm:cxn modelId="{2FFCEC47-1EAA-4A5C-9502-A4A10B84E4B4}" type="presOf" srcId="{B8C23F9A-5E6E-4CA5-A5BB-261283A23580}" destId="{E511B4AA-59AD-476A-8144-009B47050DA0}" srcOrd="0" destOrd="0" presId="urn:microsoft.com/office/officeart/2005/8/layout/vProcess5"/>
    <dgm:cxn modelId="{964DC36B-0828-4D35-B4BD-09E2078D1D83}" srcId="{A6C394AF-43A4-457D-A5F8-8FCE949120F7}" destId="{036B66AB-116B-42EA-AF63-C578C96EAC7A}" srcOrd="2" destOrd="0" parTransId="{1BBD26C8-AE3F-4B71-853A-D79A8F882608}" sibTransId="{87C4236A-C3B1-4662-B0EB-AA62D4DAF440}"/>
    <dgm:cxn modelId="{B50CFD57-093D-4A71-922B-43B5056E9A30}" type="presOf" srcId="{DEF7FAA9-638E-4D31-B8A6-E9CA27423C91}" destId="{4104BC5D-A9C4-49A2-92CD-B9E4F04906AE}" srcOrd="0" destOrd="0" presId="urn:microsoft.com/office/officeart/2005/8/layout/vProcess5"/>
    <dgm:cxn modelId="{AF746988-251C-4803-B84D-0AD0F6C54AE5}" srcId="{A6C394AF-43A4-457D-A5F8-8FCE949120F7}" destId="{DEF7FAA9-638E-4D31-B8A6-E9CA27423C91}" srcOrd="1" destOrd="0" parTransId="{3BD786BB-0B62-45D1-87F6-2B24F794EB2C}" sibTransId="{B8C23F9A-5E6E-4CA5-A5BB-261283A23580}"/>
    <dgm:cxn modelId="{8E7D408A-23F3-4DA4-9D58-B993D6401D87}" type="presOf" srcId="{49E4FB90-83A1-4C0F-B15C-D8F0B9D02A69}" destId="{CF13D652-A3B1-43D9-81A0-6F1A70431F04}" srcOrd="0" destOrd="0" presId="urn:microsoft.com/office/officeart/2005/8/layout/vProcess5"/>
    <dgm:cxn modelId="{7C63C5A0-261A-4CB6-B898-2487088FADB1}" type="presOf" srcId="{A6C394AF-43A4-457D-A5F8-8FCE949120F7}" destId="{A6BD0380-8386-424E-8364-EB78467CC8AD}" srcOrd="0" destOrd="0" presId="urn:microsoft.com/office/officeart/2005/8/layout/vProcess5"/>
    <dgm:cxn modelId="{9F85A5A3-C149-4FF3-A370-B6E816D50A44}" type="presOf" srcId="{5D0C99BE-C28C-47FE-B09F-402187213812}" destId="{0A2CD59B-4EC1-40DC-BEDF-B2402E75EB2E}" srcOrd="1" destOrd="0" presId="urn:microsoft.com/office/officeart/2005/8/layout/vProcess5"/>
    <dgm:cxn modelId="{9BC4FDAE-7C61-4FAA-9B32-43F5C65C1D18}" type="presOf" srcId="{036B66AB-116B-42EA-AF63-C578C96EAC7A}" destId="{66161A10-9E65-42B7-9F96-1544CBAA5708}" srcOrd="1" destOrd="0" presId="urn:microsoft.com/office/officeart/2005/8/layout/vProcess5"/>
    <dgm:cxn modelId="{69214EBF-B4C7-400D-88BD-7727B0E6A0BF}" type="presOf" srcId="{5D0C99BE-C28C-47FE-B09F-402187213812}" destId="{DD505138-3B13-413A-B9A2-EEB7AFD8B24E}" srcOrd="0" destOrd="0" presId="urn:microsoft.com/office/officeart/2005/8/layout/vProcess5"/>
    <dgm:cxn modelId="{2C40E4D8-7E03-4EE9-AF95-AA0744F3B910}" srcId="{A6C394AF-43A4-457D-A5F8-8FCE949120F7}" destId="{5D0C99BE-C28C-47FE-B09F-402187213812}" srcOrd="0" destOrd="0" parTransId="{AC3B4203-04DE-4DBC-8037-B424DD86DB8B}" sibTransId="{49E4FB90-83A1-4C0F-B15C-D8F0B9D02A69}"/>
    <dgm:cxn modelId="{C1F01604-3C0A-4209-8C87-D76A85A4D71A}" type="presParOf" srcId="{A6BD0380-8386-424E-8364-EB78467CC8AD}" destId="{A8223AE8-D4FA-4027-B77A-E29E9CF01128}" srcOrd="0" destOrd="0" presId="urn:microsoft.com/office/officeart/2005/8/layout/vProcess5"/>
    <dgm:cxn modelId="{FBA68BAF-88F6-4F89-B8F8-80971007A88B}" type="presParOf" srcId="{A6BD0380-8386-424E-8364-EB78467CC8AD}" destId="{DD505138-3B13-413A-B9A2-EEB7AFD8B24E}" srcOrd="1" destOrd="0" presId="urn:microsoft.com/office/officeart/2005/8/layout/vProcess5"/>
    <dgm:cxn modelId="{7088B0E7-EE00-41AB-8B91-40EC230A9BB8}" type="presParOf" srcId="{A6BD0380-8386-424E-8364-EB78467CC8AD}" destId="{4104BC5D-A9C4-49A2-92CD-B9E4F04906AE}" srcOrd="2" destOrd="0" presId="urn:microsoft.com/office/officeart/2005/8/layout/vProcess5"/>
    <dgm:cxn modelId="{A7B78A89-F4B7-4867-8267-43F69992A5DC}" type="presParOf" srcId="{A6BD0380-8386-424E-8364-EB78467CC8AD}" destId="{DC8AA510-AF3F-4F44-BFB5-2DBEED28AE7C}" srcOrd="3" destOrd="0" presId="urn:microsoft.com/office/officeart/2005/8/layout/vProcess5"/>
    <dgm:cxn modelId="{703481B8-FFDC-4850-9083-14FC8D5E01A3}" type="presParOf" srcId="{A6BD0380-8386-424E-8364-EB78467CC8AD}" destId="{CF13D652-A3B1-43D9-81A0-6F1A70431F04}" srcOrd="4" destOrd="0" presId="urn:microsoft.com/office/officeart/2005/8/layout/vProcess5"/>
    <dgm:cxn modelId="{447D30B6-1DA9-4332-A7FD-DEA82CEFF3C1}" type="presParOf" srcId="{A6BD0380-8386-424E-8364-EB78467CC8AD}" destId="{E511B4AA-59AD-476A-8144-009B47050DA0}" srcOrd="5" destOrd="0" presId="urn:microsoft.com/office/officeart/2005/8/layout/vProcess5"/>
    <dgm:cxn modelId="{979365B5-6A38-42A3-A230-7651C8E49F93}" type="presParOf" srcId="{A6BD0380-8386-424E-8364-EB78467CC8AD}" destId="{0A2CD59B-4EC1-40DC-BEDF-B2402E75EB2E}" srcOrd="6" destOrd="0" presId="urn:microsoft.com/office/officeart/2005/8/layout/vProcess5"/>
    <dgm:cxn modelId="{795F721C-2A22-422F-82C5-8DFC7633903F}" type="presParOf" srcId="{A6BD0380-8386-424E-8364-EB78467CC8AD}" destId="{8668B044-AD83-45A3-9345-260B129654C5}" srcOrd="7" destOrd="0" presId="urn:microsoft.com/office/officeart/2005/8/layout/vProcess5"/>
    <dgm:cxn modelId="{2D865ED6-98E1-4A00-979E-18D81215DC82}" type="presParOf" srcId="{A6BD0380-8386-424E-8364-EB78467CC8AD}" destId="{66161A10-9E65-42B7-9F96-1544CBAA570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AC0321-CD98-409D-8A24-AAC692AFE0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DAE52C-F826-4736-84B2-6EA863C9C120}">
      <dgm:prSet/>
      <dgm:spPr/>
      <dgm:t>
        <a:bodyPr/>
        <a:lstStyle/>
        <a:p>
          <a:r>
            <a:rPr lang="en-US"/>
            <a:t>• In this work, Eleven  machine leaning algorithms which include</a:t>
          </a:r>
        </a:p>
      </dgm:t>
    </dgm:pt>
    <dgm:pt modelId="{46158B50-762C-4923-A6EA-0D4B94781F1A}" type="parTrans" cxnId="{223C5E67-7603-45CD-BBEE-59D1E9A9DB95}">
      <dgm:prSet/>
      <dgm:spPr/>
      <dgm:t>
        <a:bodyPr/>
        <a:lstStyle/>
        <a:p>
          <a:endParaRPr lang="en-US"/>
        </a:p>
      </dgm:t>
    </dgm:pt>
    <dgm:pt modelId="{03C08C51-C4BF-4203-B59E-5B1DC6B61F94}" type="sibTrans" cxnId="{223C5E67-7603-45CD-BBEE-59D1E9A9DB95}">
      <dgm:prSet/>
      <dgm:spPr/>
      <dgm:t>
        <a:bodyPr/>
        <a:lstStyle/>
        <a:p>
          <a:endParaRPr lang="en-US"/>
        </a:p>
      </dgm:t>
    </dgm:pt>
    <dgm:pt modelId="{84D7F5D7-7FD3-4F48-9FBA-D1479B9D82AE}">
      <dgm:prSet/>
      <dgm:spPr/>
      <dgm:t>
        <a:bodyPr/>
        <a:lstStyle/>
        <a:p>
          <a:r>
            <a:rPr lang="en-US"/>
            <a:t>1) Random Forest</a:t>
          </a:r>
        </a:p>
      </dgm:t>
    </dgm:pt>
    <dgm:pt modelId="{54055805-ACD8-400C-956E-752B5CB972B8}" type="parTrans" cxnId="{9F99F7E6-4AF7-404F-9A92-76200F263C74}">
      <dgm:prSet/>
      <dgm:spPr/>
      <dgm:t>
        <a:bodyPr/>
        <a:lstStyle/>
        <a:p>
          <a:endParaRPr lang="en-US"/>
        </a:p>
      </dgm:t>
    </dgm:pt>
    <dgm:pt modelId="{ADDB7A6D-5C45-47BE-9CFE-95476D0C9B76}" type="sibTrans" cxnId="{9F99F7E6-4AF7-404F-9A92-76200F263C74}">
      <dgm:prSet/>
      <dgm:spPr/>
      <dgm:t>
        <a:bodyPr/>
        <a:lstStyle/>
        <a:p>
          <a:endParaRPr lang="en-US"/>
        </a:p>
      </dgm:t>
    </dgm:pt>
    <dgm:pt modelId="{70482FBA-CEB2-4D77-A1AE-0444E9D82CC0}">
      <dgm:prSet/>
      <dgm:spPr/>
      <dgm:t>
        <a:bodyPr/>
        <a:lstStyle/>
        <a:p>
          <a:r>
            <a:rPr lang="en-US" dirty="0"/>
            <a:t>2) SVM </a:t>
          </a:r>
        </a:p>
      </dgm:t>
    </dgm:pt>
    <dgm:pt modelId="{24493AE3-AF9E-49A2-9983-D6D32D7D3BE2}" type="parTrans" cxnId="{1F07F5E2-F88D-4F5E-9AA8-E4C8A1BCE6AF}">
      <dgm:prSet/>
      <dgm:spPr/>
      <dgm:t>
        <a:bodyPr/>
        <a:lstStyle/>
        <a:p>
          <a:endParaRPr lang="en-US"/>
        </a:p>
      </dgm:t>
    </dgm:pt>
    <dgm:pt modelId="{D272002A-405D-455C-9914-0AEC8C7A4BE9}" type="sibTrans" cxnId="{1F07F5E2-F88D-4F5E-9AA8-E4C8A1BCE6AF}">
      <dgm:prSet/>
      <dgm:spPr/>
      <dgm:t>
        <a:bodyPr/>
        <a:lstStyle/>
        <a:p>
          <a:endParaRPr lang="en-US"/>
        </a:p>
      </dgm:t>
    </dgm:pt>
    <dgm:pt modelId="{50397F55-E414-4B00-8A3B-22A8F8D413F2}">
      <dgm:prSet/>
      <dgm:spPr/>
      <dgm:t>
        <a:bodyPr/>
        <a:lstStyle/>
        <a:p>
          <a:r>
            <a:rPr lang="en-US" dirty="0"/>
            <a:t>3) Decision Tree </a:t>
          </a:r>
        </a:p>
      </dgm:t>
    </dgm:pt>
    <dgm:pt modelId="{9F2C2A83-20A4-4D60-B1B5-185B1887DE53}" type="parTrans" cxnId="{C4BA14A6-DF12-4E75-AD90-C0E6CB6579BE}">
      <dgm:prSet/>
      <dgm:spPr/>
      <dgm:t>
        <a:bodyPr/>
        <a:lstStyle/>
        <a:p>
          <a:endParaRPr lang="en-US"/>
        </a:p>
      </dgm:t>
    </dgm:pt>
    <dgm:pt modelId="{90A7D389-A531-4764-945E-7D83B14085B3}" type="sibTrans" cxnId="{C4BA14A6-DF12-4E75-AD90-C0E6CB6579BE}">
      <dgm:prSet/>
      <dgm:spPr/>
      <dgm:t>
        <a:bodyPr/>
        <a:lstStyle/>
        <a:p>
          <a:endParaRPr lang="en-US"/>
        </a:p>
      </dgm:t>
    </dgm:pt>
    <dgm:pt modelId="{A7D2080C-2CA3-4443-A32C-AA09D8A2D0CB}">
      <dgm:prSet/>
      <dgm:spPr/>
      <dgm:t>
        <a:bodyPr/>
        <a:lstStyle/>
        <a:p>
          <a:r>
            <a:rPr lang="en-US" dirty="0"/>
            <a:t>4) Naïve Bayes </a:t>
          </a:r>
        </a:p>
      </dgm:t>
    </dgm:pt>
    <dgm:pt modelId="{D9D5EA0F-33F4-4431-928B-4B57220B9EF2}" type="parTrans" cxnId="{B06DD126-E1F6-4B91-8F1D-2A37C80824C7}">
      <dgm:prSet/>
      <dgm:spPr/>
      <dgm:t>
        <a:bodyPr/>
        <a:lstStyle/>
        <a:p>
          <a:endParaRPr lang="en-US"/>
        </a:p>
      </dgm:t>
    </dgm:pt>
    <dgm:pt modelId="{D203B571-1562-4354-AD1D-6A042B4934CB}" type="sibTrans" cxnId="{B06DD126-E1F6-4B91-8F1D-2A37C80824C7}">
      <dgm:prSet/>
      <dgm:spPr/>
      <dgm:t>
        <a:bodyPr/>
        <a:lstStyle/>
        <a:p>
          <a:endParaRPr lang="en-US"/>
        </a:p>
      </dgm:t>
    </dgm:pt>
    <dgm:pt modelId="{30742864-73FC-486F-8A90-9CBE5EDC9A8A}">
      <dgm:prSet/>
      <dgm:spPr/>
      <dgm:t>
        <a:bodyPr/>
        <a:lstStyle/>
        <a:p>
          <a:r>
            <a:rPr lang="en-US" dirty="0"/>
            <a:t>5) ANN</a:t>
          </a:r>
        </a:p>
      </dgm:t>
    </dgm:pt>
    <dgm:pt modelId="{42094F5F-7ED2-4D69-9749-0FC5C6ECFCF0}" type="parTrans" cxnId="{338921A4-4225-4D91-9702-75E95017D65C}">
      <dgm:prSet/>
      <dgm:spPr/>
      <dgm:t>
        <a:bodyPr/>
        <a:lstStyle/>
        <a:p>
          <a:endParaRPr lang="en-US"/>
        </a:p>
      </dgm:t>
    </dgm:pt>
    <dgm:pt modelId="{6CE9582A-3093-45DF-BA79-6A3BEA2DD980}" type="sibTrans" cxnId="{338921A4-4225-4D91-9702-75E95017D65C}">
      <dgm:prSet/>
      <dgm:spPr/>
      <dgm:t>
        <a:bodyPr/>
        <a:lstStyle/>
        <a:p>
          <a:endParaRPr lang="en-US"/>
        </a:p>
      </dgm:t>
    </dgm:pt>
    <dgm:pt modelId="{020B5B63-5F08-4754-9391-2466243C74B3}">
      <dgm:prSet/>
      <dgm:spPr/>
      <dgm:t>
        <a:bodyPr/>
        <a:lstStyle/>
        <a:p>
          <a:r>
            <a:rPr lang="en-US" dirty="0"/>
            <a:t>7) KNN </a:t>
          </a:r>
        </a:p>
      </dgm:t>
    </dgm:pt>
    <dgm:pt modelId="{4475D035-F6CF-4ED1-929E-87F465F9C1C1}" type="parTrans" cxnId="{41AB7F4A-B077-4C39-87B6-BE8C341CAAC4}">
      <dgm:prSet/>
      <dgm:spPr/>
      <dgm:t>
        <a:bodyPr/>
        <a:lstStyle/>
        <a:p>
          <a:endParaRPr lang="en-US"/>
        </a:p>
      </dgm:t>
    </dgm:pt>
    <dgm:pt modelId="{A0686CA0-1D0F-4EB8-BDEC-6D5AC3272ABD}" type="sibTrans" cxnId="{41AB7F4A-B077-4C39-87B6-BE8C341CAAC4}">
      <dgm:prSet/>
      <dgm:spPr/>
      <dgm:t>
        <a:bodyPr/>
        <a:lstStyle/>
        <a:p>
          <a:endParaRPr lang="en-US"/>
        </a:p>
      </dgm:t>
    </dgm:pt>
    <dgm:pt modelId="{F5075E9A-D5BF-4407-AB9A-DE3B20059145}">
      <dgm:prSet/>
      <dgm:spPr/>
      <dgm:t>
        <a:bodyPr/>
        <a:lstStyle/>
        <a:p>
          <a:r>
            <a:rPr lang="en-US" dirty="0"/>
            <a:t>8) Logistic Regression </a:t>
          </a:r>
        </a:p>
      </dgm:t>
    </dgm:pt>
    <dgm:pt modelId="{91FA24B4-8CF4-494A-9BD0-CE7B7A8FDEE6}" type="parTrans" cxnId="{A0A6AA11-B582-4D76-A8E7-E739DC6E3F8A}">
      <dgm:prSet/>
      <dgm:spPr/>
      <dgm:t>
        <a:bodyPr/>
        <a:lstStyle/>
        <a:p>
          <a:endParaRPr lang="en-US"/>
        </a:p>
      </dgm:t>
    </dgm:pt>
    <dgm:pt modelId="{A75D2102-3C91-4D9E-96A1-4E5369D1B3B0}" type="sibTrans" cxnId="{A0A6AA11-B582-4D76-A8E7-E739DC6E3F8A}">
      <dgm:prSet/>
      <dgm:spPr/>
      <dgm:t>
        <a:bodyPr/>
        <a:lstStyle/>
        <a:p>
          <a:endParaRPr lang="en-US"/>
        </a:p>
      </dgm:t>
    </dgm:pt>
    <dgm:pt modelId="{FB5B6F8B-E0AB-4123-B9FB-EF8E82AEE222}">
      <dgm:prSet/>
      <dgm:spPr/>
      <dgm:t>
        <a:bodyPr/>
        <a:lstStyle/>
        <a:p>
          <a:r>
            <a:rPr lang="en-US" dirty="0"/>
            <a:t>9) Linear Regression </a:t>
          </a:r>
        </a:p>
      </dgm:t>
    </dgm:pt>
    <dgm:pt modelId="{418E741F-CC24-4A08-9436-02DBA705E013}" type="parTrans" cxnId="{DFFF7C44-D490-4911-986C-5C6EEC883499}">
      <dgm:prSet/>
      <dgm:spPr/>
      <dgm:t>
        <a:bodyPr/>
        <a:lstStyle/>
        <a:p>
          <a:endParaRPr lang="en-US"/>
        </a:p>
      </dgm:t>
    </dgm:pt>
    <dgm:pt modelId="{C987C2DB-7ECE-44C0-96C1-6A84F793CCC1}" type="sibTrans" cxnId="{DFFF7C44-D490-4911-986C-5C6EEC883499}">
      <dgm:prSet/>
      <dgm:spPr/>
      <dgm:t>
        <a:bodyPr/>
        <a:lstStyle/>
        <a:p>
          <a:endParaRPr lang="en-US"/>
        </a:p>
      </dgm:t>
    </dgm:pt>
    <dgm:pt modelId="{23F3BE4D-BB76-4422-9673-B17B7B564C45}">
      <dgm:prSet/>
      <dgm:spPr/>
      <dgm:t>
        <a:bodyPr/>
        <a:lstStyle/>
        <a:p>
          <a:r>
            <a:rPr lang="en-US" dirty="0"/>
            <a:t>10) Ada-boost </a:t>
          </a:r>
        </a:p>
      </dgm:t>
    </dgm:pt>
    <dgm:pt modelId="{51A98C84-50B2-4968-A522-AB8E93DFA06C}" type="parTrans" cxnId="{427E2573-FB7D-4A5B-9D0E-EFCE1EC8E2A8}">
      <dgm:prSet/>
      <dgm:spPr/>
      <dgm:t>
        <a:bodyPr/>
        <a:lstStyle/>
        <a:p>
          <a:endParaRPr lang="en-US"/>
        </a:p>
      </dgm:t>
    </dgm:pt>
    <dgm:pt modelId="{E2BDE652-41A4-4579-A205-5FF6D47009A8}" type="sibTrans" cxnId="{427E2573-FB7D-4A5B-9D0E-EFCE1EC8E2A8}">
      <dgm:prSet/>
      <dgm:spPr/>
      <dgm:t>
        <a:bodyPr/>
        <a:lstStyle/>
        <a:p>
          <a:endParaRPr lang="en-US"/>
        </a:p>
      </dgm:t>
    </dgm:pt>
    <dgm:pt modelId="{12E74265-10EC-454F-B6C7-4BC4AD0A9F5F}">
      <dgm:prSet/>
      <dgm:spPr/>
      <dgm:t>
        <a:bodyPr/>
        <a:lstStyle/>
        <a:p>
          <a:r>
            <a:rPr lang="en-US" dirty="0"/>
            <a:t>11) </a:t>
          </a:r>
          <a:r>
            <a:rPr lang="en-US" dirty="0" err="1"/>
            <a:t>Xg</a:t>
          </a:r>
          <a:r>
            <a:rPr lang="en-US" dirty="0"/>
            <a:t>-boost  </a:t>
          </a:r>
        </a:p>
      </dgm:t>
    </dgm:pt>
    <dgm:pt modelId="{930678F2-FF50-46B4-AD36-5CE64DE1ED6C}" type="parTrans" cxnId="{6ED16C69-8636-4B91-B04D-63BF91D15322}">
      <dgm:prSet/>
      <dgm:spPr/>
      <dgm:t>
        <a:bodyPr/>
        <a:lstStyle/>
        <a:p>
          <a:endParaRPr lang="en-US"/>
        </a:p>
      </dgm:t>
    </dgm:pt>
    <dgm:pt modelId="{FC37C46F-8B73-489C-ABC8-BDFB9D73CA16}" type="sibTrans" cxnId="{6ED16C69-8636-4B91-B04D-63BF91D15322}">
      <dgm:prSet/>
      <dgm:spPr/>
      <dgm:t>
        <a:bodyPr/>
        <a:lstStyle/>
        <a:p>
          <a:endParaRPr lang="en-US"/>
        </a:p>
      </dgm:t>
    </dgm:pt>
    <dgm:pt modelId="{E8332739-A157-4FB7-93E0-FFBCD4B7AA35}">
      <dgm:prSet/>
      <dgm:spPr/>
      <dgm:t>
        <a:bodyPr/>
        <a:lstStyle/>
        <a:p>
          <a:r>
            <a:rPr lang="en-US"/>
            <a:t>These algorithms are used to unfold a prediction system which will analyze and predict whether the particular patient is pertaining to any heart disease or not with best accuracy.</a:t>
          </a:r>
        </a:p>
      </dgm:t>
    </dgm:pt>
    <dgm:pt modelId="{64156EA1-CE23-4F7A-9BAB-1D76D05174E3}" type="parTrans" cxnId="{DFE60629-640B-44D4-960A-62A15D7ED4CF}">
      <dgm:prSet/>
      <dgm:spPr/>
      <dgm:t>
        <a:bodyPr/>
        <a:lstStyle/>
        <a:p>
          <a:endParaRPr lang="en-US"/>
        </a:p>
      </dgm:t>
    </dgm:pt>
    <dgm:pt modelId="{98FE2253-E978-4692-A6BC-D6790B2DAA91}" type="sibTrans" cxnId="{DFE60629-640B-44D4-960A-62A15D7ED4CF}">
      <dgm:prSet/>
      <dgm:spPr/>
      <dgm:t>
        <a:bodyPr/>
        <a:lstStyle/>
        <a:p>
          <a:endParaRPr lang="en-US"/>
        </a:p>
      </dgm:t>
    </dgm:pt>
    <dgm:pt modelId="{9C537468-805C-4B65-88F5-358D877B9AF1}">
      <dgm:prSet/>
      <dgm:spPr/>
      <dgm:t>
        <a:bodyPr/>
        <a:lstStyle/>
        <a:p>
          <a:r>
            <a:rPr lang="en-US" dirty="0"/>
            <a:t>6) DNN </a:t>
          </a:r>
        </a:p>
      </dgm:t>
    </dgm:pt>
    <dgm:pt modelId="{BB2473E5-BB10-46F7-9CC1-D46BA270C8BD}" type="parTrans" cxnId="{A7392A0F-C99C-458E-AD61-2ACBD4B5EF77}">
      <dgm:prSet/>
      <dgm:spPr/>
      <dgm:t>
        <a:bodyPr/>
        <a:lstStyle/>
        <a:p>
          <a:endParaRPr lang="en-US"/>
        </a:p>
      </dgm:t>
    </dgm:pt>
    <dgm:pt modelId="{19A3395F-FBD8-4D79-A9E8-AC86F110A5A5}" type="sibTrans" cxnId="{A7392A0F-C99C-458E-AD61-2ACBD4B5EF77}">
      <dgm:prSet/>
      <dgm:spPr/>
      <dgm:t>
        <a:bodyPr/>
        <a:lstStyle/>
        <a:p>
          <a:endParaRPr lang="en-US"/>
        </a:p>
      </dgm:t>
    </dgm:pt>
    <dgm:pt modelId="{EFC66C24-A696-40BC-AEC7-5C1E912ABB61}" type="pres">
      <dgm:prSet presAssocID="{EEAC0321-CD98-409D-8A24-AAC692AFE062}" presName="linear" presStyleCnt="0">
        <dgm:presLayoutVars>
          <dgm:animLvl val="lvl"/>
          <dgm:resizeHandles val="exact"/>
        </dgm:presLayoutVars>
      </dgm:prSet>
      <dgm:spPr/>
    </dgm:pt>
    <dgm:pt modelId="{94C2F98C-A5E7-479D-A96B-6264B46A17AA}" type="pres">
      <dgm:prSet presAssocID="{07DAE52C-F826-4736-84B2-6EA863C9C120}" presName="parentText" presStyleLbl="node1" presStyleIdx="0" presStyleCnt="2">
        <dgm:presLayoutVars>
          <dgm:chMax val="0"/>
          <dgm:bulletEnabled val="1"/>
        </dgm:presLayoutVars>
      </dgm:prSet>
      <dgm:spPr/>
    </dgm:pt>
    <dgm:pt modelId="{8FA90DAF-F28A-4457-8425-A69A888CDFC9}" type="pres">
      <dgm:prSet presAssocID="{07DAE52C-F826-4736-84B2-6EA863C9C120}" presName="childText" presStyleLbl="revTx" presStyleIdx="0" presStyleCnt="1">
        <dgm:presLayoutVars>
          <dgm:bulletEnabled val="1"/>
        </dgm:presLayoutVars>
      </dgm:prSet>
      <dgm:spPr/>
    </dgm:pt>
    <dgm:pt modelId="{DB65DD4D-E4DB-4637-BDCC-72DA207A605C}" type="pres">
      <dgm:prSet presAssocID="{E8332739-A157-4FB7-93E0-FFBCD4B7AA35}" presName="parentText" presStyleLbl="node1" presStyleIdx="1" presStyleCnt="2">
        <dgm:presLayoutVars>
          <dgm:chMax val="0"/>
          <dgm:bulletEnabled val="1"/>
        </dgm:presLayoutVars>
      </dgm:prSet>
      <dgm:spPr/>
    </dgm:pt>
  </dgm:ptLst>
  <dgm:cxnLst>
    <dgm:cxn modelId="{A7392A0F-C99C-458E-AD61-2ACBD4B5EF77}" srcId="{07DAE52C-F826-4736-84B2-6EA863C9C120}" destId="{9C537468-805C-4B65-88F5-358D877B9AF1}" srcOrd="5" destOrd="0" parTransId="{BB2473E5-BB10-46F7-9CC1-D46BA270C8BD}" sibTransId="{19A3395F-FBD8-4D79-A9E8-AC86F110A5A5}"/>
    <dgm:cxn modelId="{A9BD0010-1D3D-4932-8ABF-594F89A02384}" type="presOf" srcId="{F5075E9A-D5BF-4407-AB9A-DE3B20059145}" destId="{8FA90DAF-F28A-4457-8425-A69A888CDFC9}" srcOrd="0" destOrd="7" presId="urn:microsoft.com/office/officeart/2005/8/layout/vList2"/>
    <dgm:cxn modelId="{A0A6AA11-B582-4D76-A8E7-E739DC6E3F8A}" srcId="{07DAE52C-F826-4736-84B2-6EA863C9C120}" destId="{F5075E9A-D5BF-4407-AB9A-DE3B20059145}" srcOrd="7" destOrd="0" parTransId="{91FA24B4-8CF4-494A-9BD0-CE7B7A8FDEE6}" sibTransId="{A75D2102-3C91-4D9E-96A1-4E5369D1B3B0}"/>
    <dgm:cxn modelId="{CDF6EF1F-2CBE-40DE-851D-F68036C54330}" type="presOf" srcId="{23F3BE4D-BB76-4422-9673-B17B7B564C45}" destId="{8FA90DAF-F28A-4457-8425-A69A888CDFC9}" srcOrd="0" destOrd="9" presId="urn:microsoft.com/office/officeart/2005/8/layout/vList2"/>
    <dgm:cxn modelId="{B06DD126-E1F6-4B91-8F1D-2A37C80824C7}" srcId="{07DAE52C-F826-4736-84B2-6EA863C9C120}" destId="{A7D2080C-2CA3-4443-A32C-AA09D8A2D0CB}" srcOrd="3" destOrd="0" parTransId="{D9D5EA0F-33F4-4431-928B-4B57220B9EF2}" sibTransId="{D203B571-1562-4354-AD1D-6A042B4934CB}"/>
    <dgm:cxn modelId="{9B1A0728-A74F-45F5-B14B-DD01899DE09E}" type="presOf" srcId="{A7D2080C-2CA3-4443-A32C-AA09D8A2D0CB}" destId="{8FA90DAF-F28A-4457-8425-A69A888CDFC9}" srcOrd="0" destOrd="3" presId="urn:microsoft.com/office/officeart/2005/8/layout/vList2"/>
    <dgm:cxn modelId="{DFE60629-640B-44D4-960A-62A15D7ED4CF}" srcId="{EEAC0321-CD98-409D-8A24-AAC692AFE062}" destId="{E8332739-A157-4FB7-93E0-FFBCD4B7AA35}" srcOrd="1" destOrd="0" parTransId="{64156EA1-CE23-4F7A-9BAB-1D76D05174E3}" sibTransId="{98FE2253-E978-4692-A6BC-D6790B2DAA91}"/>
    <dgm:cxn modelId="{D5FF3F40-2FE7-4A73-8782-A1F84793D134}" type="presOf" srcId="{9C537468-805C-4B65-88F5-358D877B9AF1}" destId="{8FA90DAF-F28A-4457-8425-A69A888CDFC9}" srcOrd="0" destOrd="5" presId="urn:microsoft.com/office/officeart/2005/8/layout/vList2"/>
    <dgm:cxn modelId="{DFFF7C44-D490-4911-986C-5C6EEC883499}" srcId="{07DAE52C-F826-4736-84B2-6EA863C9C120}" destId="{FB5B6F8B-E0AB-4123-B9FB-EF8E82AEE222}" srcOrd="8" destOrd="0" parTransId="{418E741F-CC24-4A08-9436-02DBA705E013}" sibTransId="{C987C2DB-7ECE-44C0-96C1-6A84F793CCC1}"/>
    <dgm:cxn modelId="{223C5E67-7603-45CD-BBEE-59D1E9A9DB95}" srcId="{EEAC0321-CD98-409D-8A24-AAC692AFE062}" destId="{07DAE52C-F826-4736-84B2-6EA863C9C120}" srcOrd="0" destOrd="0" parTransId="{46158B50-762C-4923-A6EA-0D4B94781F1A}" sibTransId="{03C08C51-C4BF-4203-B59E-5B1DC6B61F94}"/>
    <dgm:cxn modelId="{6ED16C69-8636-4B91-B04D-63BF91D15322}" srcId="{07DAE52C-F826-4736-84B2-6EA863C9C120}" destId="{12E74265-10EC-454F-B6C7-4BC4AD0A9F5F}" srcOrd="10" destOrd="0" parTransId="{930678F2-FF50-46B4-AD36-5CE64DE1ED6C}" sibTransId="{FC37C46F-8B73-489C-ABC8-BDFB9D73CA16}"/>
    <dgm:cxn modelId="{41AB7F4A-B077-4C39-87B6-BE8C341CAAC4}" srcId="{07DAE52C-F826-4736-84B2-6EA863C9C120}" destId="{020B5B63-5F08-4754-9391-2466243C74B3}" srcOrd="6" destOrd="0" parTransId="{4475D035-F6CF-4ED1-929E-87F465F9C1C1}" sibTransId="{A0686CA0-1D0F-4EB8-BDEC-6D5AC3272ABD}"/>
    <dgm:cxn modelId="{FE9E4D6E-7A25-4DB8-8685-D83C8BEC3521}" type="presOf" srcId="{E8332739-A157-4FB7-93E0-FFBCD4B7AA35}" destId="{DB65DD4D-E4DB-4637-BDCC-72DA207A605C}" srcOrd="0" destOrd="0" presId="urn:microsoft.com/office/officeart/2005/8/layout/vList2"/>
    <dgm:cxn modelId="{5008D172-6BB2-48CF-B0E2-EC3713A9D6D6}" type="presOf" srcId="{07DAE52C-F826-4736-84B2-6EA863C9C120}" destId="{94C2F98C-A5E7-479D-A96B-6264B46A17AA}" srcOrd="0" destOrd="0" presId="urn:microsoft.com/office/officeart/2005/8/layout/vList2"/>
    <dgm:cxn modelId="{427E2573-FB7D-4A5B-9D0E-EFCE1EC8E2A8}" srcId="{07DAE52C-F826-4736-84B2-6EA863C9C120}" destId="{23F3BE4D-BB76-4422-9673-B17B7B564C45}" srcOrd="9" destOrd="0" parTransId="{51A98C84-50B2-4968-A522-AB8E93DFA06C}" sibTransId="{E2BDE652-41A4-4579-A205-5FF6D47009A8}"/>
    <dgm:cxn modelId="{CD084858-3786-4CAF-8F1F-4A530AEAAB46}" type="presOf" srcId="{84D7F5D7-7FD3-4F48-9FBA-D1479B9D82AE}" destId="{8FA90DAF-F28A-4457-8425-A69A888CDFC9}" srcOrd="0" destOrd="0" presId="urn:microsoft.com/office/officeart/2005/8/layout/vList2"/>
    <dgm:cxn modelId="{92CD177B-231D-4458-BB10-5E5E58B6247E}" type="presOf" srcId="{FB5B6F8B-E0AB-4123-B9FB-EF8E82AEE222}" destId="{8FA90DAF-F28A-4457-8425-A69A888CDFC9}" srcOrd="0" destOrd="8" presId="urn:microsoft.com/office/officeart/2005/8/layout/vList2"/>
    <dgm:cxn modelId="{743A9CA2-BEB1-43B3-BEAC-B7E7737CFED1}" type="presOf" srcId="{30742864-73FC-486F-8A90-9CBE5EDC9A8A}" destId="{8FA90DAF-F28A-4457-8425-A69A888CDFC9}" srcOrd="0" destOrd="4" presId="urn:microsoft.com/office/officeart/2005/8/layout/vList2"/>
    <dgm:cxn modelId="{338921A4-4225-4D91-9702-75E95017D65C}" srcId="{07DAE52C-F826-4736-84B2-6EA863C9C120}" destId="{30742864-73FC-486F-8A90-9CBE5EDC9A8A}" srcOrd="4" destOrd="0" parTransId="{42094F5F-7ED2-4D69-9749-0FC5C6ECFCF0}" sibTransId="{6CE9582A-3093-45DF-BA79-6A3BEA2DD980}"/>
    <dgm:cxn modelId="{C4BA14A6-DF12-4E75-AD90-C0E6CB6579BE}" srcId="{07DAE52C-F826-4736-84B2-6EA863C9C120}" destId="{50397F55-E414-4B00-8A3B-22A8F8D413F2}" srcOrd="2" destOrd="0" parTransId="{9F2C2A83-20A4-4D60-B1B5-185B1887DE53}" sibTransId="{90A7D389-A531-4764-945E-7D83B14085B3}"/>
    <dgm:cxn modelId="{84D532C6-8A90-4231-BE64-D4D70F126269}" type="presOf" srcId="{EEAC0321-CD98-409D-8A24-AAC692AFE062}" destId="{EFC66C24-A696-40BC-AEC7-5C1E912ABB61}" srcOrd="0" destOrd="0" presId="urn:microsoft.com/office/officeart/2005/8/layout/vList2"/>
    <dgm:cxn modelId="{9A1129D0-7B08-4648-8712-652E6AF278E8}" type="presOf" srcId="{020B5B63-5F08-4754-9391-2466243C74B3}" destId="{8FA90DAF-F28A-4457-8425-A69A888CDFC9}" srcOrd="0" destOrd="6" presId="urn:microsoft.com/office/officeart/2005/8/layout/vList2"/>
    <dgm:cxn modelId="{B8FC2CD7-5C0E-441D-9B08-7EE4841E4BCE}" type="presOf" srcId="{50397F55-E414-4B00-8A3B-22A8F8D413F2}" destId="{8FA90DAF-F28A-4457-8425-A69A888CDFC9}" srcOrd="0" destOrd="2" presId="urn:microsoft.com/office/officeart/2005/8/layout/vList2"/>
    <dgm:cxn modelId="{1F07F5E2-F88D-4F5E-9AA8-E4C8A1BCE6AF}" srcId="{07DAE52C-F826-4736-84B2-6EA863C9C120}" destId="{70482FBA-CEB2-4D77-A1AE-0444E9D82CC0}" srcOrd="1" destOrd="0" parTransId="{24493AE3-AF9E-49A2-9983-D6D32D7D3BE2}" sibTransId="{D272002A-405D-455C-9914-0AEC8C7A4BE9}"/>
    <dgm:cxn modelId="{9F99F7E6-4AF7-404F-9A92-76200F263C74}" srcId="{07DAE52C-F826-4736-84B2-6EA863C9C120}" destId="{84D7F5D7-7FD3-4F48-9FBA-D1479B9D82AE}" srcOrd="0" destOrd="0" parTransId="{54055805-ACD8-400C-956E-752B5CB972B8}" sibTransId="{ADDB7A6D-5C45-47BE-9CFE-95476D0C9B76}"/>
    <dgm:cxn modelId="{A2929CE9-DEA3-4038-A3C4-B73B2FB31D84}" type="presOf" srcId="{70482FBA-CEB2-4D77-A1AE-0444E9D82CC0}" destId="{8FA90DAF-F28A-4457-8425-A69A888CDFC9}" srcOrd="0" destOrd="1" presId="urn:microsoft.com/office/officeart/2005/8/layout/vList2"/>
    <dgm:cxn modelId="{E122B0FF-BF31-4A10-A7C8-693589A7969F}" type="presOf" srcId="{12E74265-10EC-454F-B6C7-4BC4AD0A9F5F}" destId="{8FA90DAF-F28A-4457-8425-A69A888CDFC9}" srcOrd="0" destOrd="10" presId="urn:microsoft.com/office/officeart/2005/8/layout/vList2"/>
    <dgm:cxn modelId="{771A23A2-6380-4D4A-A3C3-8C168380A31F}" type="presParOf" srcId="{EFC66C24-A696-40BC-AEC7-5C1E912ABB61}" destId="{94C2F98C-A5E7-479D-A96B-6264B46A17AA}" srcOrd="0" destOrd="0" presId="urn:microsoft.com/office/officeart/2005/8/layout/vList2"/>
    <dgm:cxn modelId="{C3D937D7-8BEC-49EA-A359-F638C9EAFACE}" type="presParOf" srcId="{EFC66C24-A696-40BC-AEC7-5C1E912ABB61}" destId="{8FA90DAF-F28A-4457-8425-A69A888CDFC9}" srcOrd="1" destOrd="0" presId="urn:microsoft.com/office/officeart/2005/8/layout/vList2"/>
    <dgm:cxn modelId="{67A87AA8-EEAE-4166-BF66-AA840CF848C4}" type="presParOf" srcId="{EFC66C24-A696-40BC-AEC7-5C1E912ABB61}" destId="{DB65DD4D-E4DB-4637-BDCC-72DA207A605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BEDFC4-BF7D-413B-9EB5-138E3D9B3F0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16F1401-A418-4D6E-B2CE-8122D45C7991}">
      <dgm:prSet/>
      <dgm:spPr/>
      <dgm:t>
        <a:bodyPr/>
        <a:lstStyle/>
        <a:p>
          <a:r>
            <a:rPr lang="en-US"/>
            <a:t>It works in four steps: </a:t>
          </a:r>
        </a:p>
      </dgm:t>
    </dgm:pt>
    <dgm:pt modelId="{44A1BBEB-EB57-4777-912A-04C78034A3EF}" type="parTrans" cxnId="{EED0DBF7-59F7-45D6-BD9B-A86A8CE7EBA8}">
      <dgm:prSet/>
      <dgm:spPr/>
      <dgm:t>
        <a:bodyPr/>
        <a:lstStyle/>
        <a:p>
          <a:endParaRPr lang="en-US"/>
        </a:p>
      </dgm:t>
    </dgm:pt>
    <dgm:pt modelId="{9D859FE2-036B-49A7-827F-88B22BB4C089}" type="sibTrans" cxnId="{EED0DBF7-59F7-45D6-BD9B-A86A8CE7EBA8}">
      <dgm:prSet/>
      <dgm:spPr/>
      <dgm:t>
        <a:bodyPr/>
        <a:lstStyle/>
        <a:p>
          <a:endParaRPr lang="en-US"/>
        </a:p>
      </dgm:t>
    </dgm:pt>
    <dgm:pt modelId="{74CF4BF8-1A41-4B52-AADE-31B3F645993F}">
      <dgm:prSet/>
      <dgm:spPr/>
      <dgm:t>
        <a:bodyPr/>
        <a:lstStyle/>
        <a:p>
          <a:r>
            <a:rPr lang="en-US"/>
            <a:t>● Select random samples from a given dataset. </a:t>
          </a:r>
        </a:p>
      </dgm:t>
    </dgm:pt>
    <dgm:pt modelId="{E3F26768-6430-4807-9937-0F9C2AE27F21}" type="parTrans" cxnId="{0002EB86-5E08-4B72-89F0-67547EAD4553}">
      <dgm:prSet/>
      <dgm:spPr/>
      <dgm:t>
        <a:bodyPr/>
        <a:lstStyle/>
        <a:p>
          <a:endParaRPr lang="en-US"/>
        </a:p>
      </dgm:t>
    </dgm:pt>
    <dgm:pt modelId="{C93E3645-6CCD-4640-BE3A-26FE3B01BFD6}" type="sibTrans" cxnId="{0002EB86-5E08-4B72-89F0-67547EAD4553}">
      <dgm:prSet/>
      <dgm:spPr/>
      <dgm:t>
        <a:bodyPr/>
        <a:lstStyle/>
        <a:p>
          <a:endParaRPr lang="en-US"/>
        </a:p>
      </dgm:t>
    </dgm:pt>
    <dgm:pt modelId="{00006522-6456-4111-BBAA-16D3954FA38A}">
      <dgm:prSet/>
      <dgm:spPr/>
      <dgm:t>
        <a:bodyPr/>
        <a:lstStyle/>
        <a:p>
          <a:r>
            <a:rPr lang="en-US"/>
            <a:t>● Construct a Decision Tree for each sample and get a prediction result from each Decision Tree. </a:t>
          </a:r>
        </a:p>
      </dgm:t>
    </dgm:pt>
    <dgm:pt modelId="{D1C9D1FA-15AC-4D48-8D59-15AAB22F13F4}" type="parTrans" cxnId="{25B1097D-67B5-4A7A-A9A6-0EC55214C89C}">
      <dgm:prSet/>
      <dgm:spPr/>
      <dgm:t>
        <a:bodyPr/>
        <a:lstStyle/>
        <a:p>
          <a:endParaRPr lang="en-US"/>
        </a:p>
      </dgm:t>
    </dgm:pt>
    <dgm:pt modelId="{31A18A38-53FA-4226-8019-B85230754ABA}" type="sibTrans" cxnId="{25B1097D-67B5-4A7A-A9A6-0EC55214C89C}">
      <dgm:prSet/>
      <dgm:spPr/>
      <dgm:t>
        <a:bodyPr/>
        <a:lstStyle/>
        <a:p>
          <a:endParaRPr lang="en-US"/>
        </a:p>
      </dgm:t>
    </dgm:pt>
    <dgm:pt modelId="{0A233294-9F4B-42DE-A2B8-70E6173FBDBA}">
      <dgm:prSet/>
      <dgm:spPr/>
      <dgm:t>
        <a:bodyPr/>
        <a:lstStyle/>
        <a:p>
          <a:r>
            <a:rPr lang="en-US"/>
            <a:t>● Perform a vote for each predicted result. </a:t>
          </a:r>
        </a:p>
      </dgm:t>
    </dgm:pt>
    <dgm:pt modelId="{B9B999E8-260D-4187-9426-7B724DB561A3}" type="parTrans" cxnId="{ED0723A0-6D7A-4331-8E14-34DD577619F5}">
      <dgm:prSet/>
      <dgm:spPr/>
      <dgm:t>
        <a:bodyPr/>
        <a:lstStyle/>
        <a:p>
          <a:endParaRPr lang="en-US"/>
        </a:p>
      </dgm:t>
    </dgm:pt>
    <dgm:pt modelId="{EA362A99-6BA5-4E5D-85D8-7030FC807C97}" type="sibTrans" cxnId="{ED0723A0-6D7A-4331-8E14-34DD577619F5}">
      <dgm:prSet/>
      <dgm:spPr/>
      <dgm:t>
        <a:bodyPr/>
        <a:lstStyle/>
        <a:p>
          <a:endParaRPr lang="en-US"/>
        </a:p>
      </dgm:t>
    </dgm:pt>
    <dgm:pt modelId="{6C41A584-1771-4DBA-9284-E1D47E68876F}">
      <dgm:prSet/>
      <dgm:spPr/>
      <dgm:t>
        <a:bodyPr/>
        <a:lstStyle/>
        <a:p>
          <a:r>
            <a:rPr lang="en-US"/>
            <a:t>● Select the prediction result with the most votes as the final prediction. </a:t>
          </a:r>
        </a:p>
      </dgm:t>
    </dgm:pt>
    <dgm:pt modelId="{A1BCE70D-774B-497A-B510-60A102983AD2}" type="parTrans" cxnId="{EE823A54-265D-4CE9-92C1-38771546F194}">
      <dgm:prSet/>
      <dgm:spPr/>
      <dgm:t>
        <a:bodyPr/>
        <a:lstStyle/>
        <a:p>
          <a:endParaRPr lang="en-US"/>
        </a:p>
      </dgm:t>
    </dgm:pt>
    <dgm:pt modelId="{5649FEEB-8B2A-4A6E-B32E-05A2EB105808}" type="sibTrans" cxnId="{EE823A54-265D-4CE9-92C1-38771546F194}">
      <dgm:prSet/>
      <dgm:spPr/>
      <dgm:t>
        <a:bodyPr/>
        <a:lstStyle/>
        <a:p>
          <a:endParaRPr lang="en-US"/>
        </a:p>
      </dgm:t>
    </dgm:pt>
    <dgm:pt modelId="{19E01477-8C2F-48D3-AD96-0F5D898D2791}" type="pres">
      <dgm:prSet presAssocID="{85BEDFC4-BF7D-413B-9EB5-138E3D9B3F01}" presName="vert0" presStyleCnt="0">
        <dgm:presLayoutVars>
          <dgm:dir/>
          <dgm:animOne val="branch"/>
          <dgm:animLvl val="lvl"/>
        </dgm:presLayoutVars>
      </dgm:prSet>
      <dgm:spPr/>
    </dgm:pt>
    <dgm:pt modelId="{7A2FFAC3-4B75-4D61-BD5D-251CAA276A46}" type="pres">
      <dgm:prSet presAssocID="{F16F1401-A418-4D6E-B2CE-8122D45C7991}" presName="thickLine" presStyleLbl="alignNode1" presStyleIdx="0" presStyleCnt="5"/>
      <dgm:spPr/>
    </dgm:pt>
    <dgm:pt modelId="{5178F717-9141-4C71-BD56-5556FF1BA823}" type="pres">
      <dgm:prSet presAssocID="{F16F1401-A418-4D6E-B2CE-8122D45C7991}" presName="horz1" presStyleCnt="0"/>
      <dgm:spPr/>
    </dgm:pt>
    <dgm:pt modelId="{2BEBC5FF-D8F2-4438-8CB3-349DBB23671A}" type="pres">
      <dgm:prSet presAssocID="{F16F1401-A418-4D6E-B2CE-8122D45C7991}" presName="tx1" presStyleLbl="revTx" presStyleIdx="0" presStyleCnt="5"/>
      <dgm:spPr/>
    </dgm:pt>
    <dgm:pt modelId="{68447A47-F09E-4F34-BC33-519DAFE03D94}" type="pres">
      <dgm:prSet presAssocID="{F16F1401-A418-4D6E-B2CE-8122D45C7991}" presName="vert1" presStyleCnt="0"/>
      <dgm:spPr/>
    </dgm:pt>
    <dgm:pt modelId="{0864308F-E864-4CA6-A56B-10837C353B94}" type="pres">
      <dgm:prSet presAssocID="{74CF4BF8-1A41-4B52-AADE-31B3F645993F}" presName="thickLine" presStyleLbl="alignNode1" presStyleIdx="1" presStyleCnt="5"/>
      <dgm:spPr/>
    </dgm:pt>
    <dgm:pt modelId="{541DA949-E1C4-4942-8398-5372C17BD89A}" type="pres">
      <dgm:prSet presAssocID="{74CF4BF8-1A41-4B52-AADE-31B3F645993F}" presName="horz1" presStyleCnt="0"/>
      <dgm:spPr/>
    </dgm:pt>
    <dgm:pt modelId="{0FA4F580-1342-4957-8B99-EAE5689A0241}" type="pres">
      <dgm:prSet presAssocID="{74CF4BF8-1A41-4B52-AADE-31B3F645993F}" presName="tx1" presStyleLbl="revTx" presStyleIdx="1" presStyleCnt="5"/>
      <dgm:spPr/>
    </dgm:pt>
    <dgm:pt modelId="{E858C3A5-C057-4BFF-AE66-71809645D3AB}" type="pres">
      <dgm:prSet presAssocID="{74CF4BF8-1A41-4B52-AADE-31B3F645993F}" presName="vert1" presStyleCnt="0"/>
      <dgm:spPr/>
    </dgm:pt>
    <dgm:pt modelId="{47E0118F-314D-46E6-9098-DB74593EEFCB}" type="pres">
      <dgm:prSet presAssocID="{00006522-6456-4111-BBAA-16D3954FA38A}" presName="thickLine" presStyleLbl="alignNode1" presStyleIdx="2" presStyleCnt="5"/>
      <dgm:spPr/>
    </dgm:pt>
    <dgm:pt modelId="{80781449-C928-4EFE-9E24-1C359B854354}" type="pres">
      <dgm:prSet presAssocID="{00006522-6456-4111-BBAA-16D3954FA38A}" presName="horz1" presStyleCnt="0"/>
      <dgm:spPr/>
    </dgm:pt>
    <dgm:pt modelId="{A675E139-9D41-4AAF-B058-78F7CD94C742}" type="pres">
      <dgm:prSet presAssocID="{00006522-6456-4111-BBAA-16D3954FA38A}" presName="tx1" presStyleLbl="revTx" presStyleIdx="2" presStyleCnt="5"/>
      <dgm:spPr/>
    </dgm:pt>
    <dgm:pt modelId="{AB6FB700-4464-4BCD-9540-6CEFD49D396A}" type="pres">
      <dgm:prSet presAssocID="{00006522-6456-4111-BBAA-16D3954FA38A}" presName="vert1" presStyleCnt="0"/>
      <dgm:spPr/>
    </dgm:pt>
    <dgm:pt modelId="{C08611D6-6A8F-449A-A30B-EEDB345BF7D6}" type="pres">
      <dgm:prSet presAssocID="{0A233294-9F4B-42DE-A2B8-70E6173FBDBA}" presName="thickLine" presStyleLbl="alignNode1" presStyleIdx="3" presStyleCnt="5"/>
      <dgm:spPr/>
    </dgm:pt>
    <dgm:pt modelId="{F79B5462-2176-4CCF-B622-96EFC5C80703}" type="pres">
      <dgm:prSet presAssocID="{0A233294-9F4B-42DE-A2B8-70E6173FBDBA}" presName="horz1" presStyleCnt="0"/>
      <dgm:spPr/>
    </dgm:pt>
    <dgm:pt modelId="{C722E4EF-2986-434A-96D1-19B8F1735D90}" type="pres">
      <dgm:prSet presAssocID="{0A233294-9F4B-42DE-A2B8-70E6173FBDBA}" presName="tx1" presStyleLbl="revTx" presStyleIdx="3" presStyleCnt="5"/>
      <dgm:spPr/>
    </dgm:pt>
    <dgm:pt modelId="{B865A2DF-D2DD-45A2-BCD7-BF89C8502D12}" type="pres">
      <dgm:prSet presAssocID="{0A233294-9F4B-42DE-A2B8-70E6173FBDBA}" presName="vert1" presStyleCnt="0"/>
      <dgm:spPr/>
    </dgm:pt>
    <dgm:pt modelId="{E7FEAFC9-31AD-450D-B842-ECC1357B985F}" type="pres">
      <dgm:prSet presAssocID="{6C41A584-1771-4DBA-9284-E1D47E68876F}" presName="thickLine" presStyleLbl="alignNode1" presStyleIdx="4" presStyleCnt="5"/>
      <dgm:spPr/>
    </dgm:pt>
    <dgm:pt modelId="{2CE0810D-11A9-4874-89FD-E8DD2EBE656A}" type="pres">
      <dgm:prSet presAssocID="{6C41A584-1771-4DBA-9284-E1D47E68876F}" presName="horz1" presStyleCnt="0"/>
      <dgm:spPr/>
    </dgm:pt>
    <dgm:pt modelId="{266CCB7F-DB6A-4F53-A8A9-E7A1AA2DEBB4}" type="pres">
      <dgm:prSet presAssocID="{6C41A584-1771-4DBA-9284-E1D47E68876F}" presName="tx1" presStyleLbl="revTx" presStyleIdx="4" presStyleCnt="5"/>
      <dgm:spPr/>
    </dgm:pt>
    <dgm:pt modelId="{7AD2E1E6-4BCB-4D95-BA2B-20768EA2C1FD}" type="pres">
      <dgm:prSet presAssocID="{6C41A584-1771-4DBA-9284-E1D47E68876F}" presName="vert1" presStyleCnt="0"/>
      <dgm:spPr/>
    </dgm:pt>
  </dgm:ptLst>
  <dgm:cxnLst>
    <dgm:cxn modelId="{C7280502-5098-47B8-AF4C-4D7384DE0118}" type="presOf" srcId="{0A233294-9F4B-42DE-A2B8-70E6173FBDBA}" destId="{C722E4EF-2986-434A-96D1-19B8F1735D90}" srcOrd="0" destOrd="0" presId="urn:microsoft.com/office/officeart/2008/layout/LinedList"/>
    <dgm:cxn modelId="{64AAB44B-B8B4-4531-9723-A41B6808CFC8}" type="presOf" srcId="{00006522-6456-4111-BBAA-16D3954FA38A}" destId="{A675E139-9D41-4AAF-B058-78F7CD94C742}" srcOrd="0" destOrd="0" presId="urn:microsoft.com/office/officeart/2008/layout/LinedList"/>
    <dgm:cxn modelId="{EE823A54-265D-4CE9-92C1-38771546F194}" srcId="{85BEDFC4-BF7D-413B-9EB5-138E3D9B3F01}" destId="{6C41A584-1771-4DBA-9284-E1D47E68876F}" srcOrd="4" destOrd="0" parTransId="{A1BCE70D-774B-497A-B510-60A102983AD2}" sibTransId="{5649FEEB-8B2A-4A6E-B32E-05A2EB105808}"/>
    <dgm:cxn modelId="{25B1097D-67B5-4A7A-A9A6-0EC55214C89C}" srcId="{85BEDFC4-BF7D-413B-9EB5-138E3D9B3F01}" destId="{00006522-6456-4111-BBAA-16D3954FA38A}" srcOrd="2" destOrd="0" parTransId="{D1C9D1FA-15AC-4D48-8D59-15AAB22F13F4}" sibTransId="{31A18A38-53FA-4226-8019-B85230754ABA}"/>
    <dgm:cxn modelId="{0002EB86-5E08-4B72-89F0-67547EAD4553}" srcId="{85BEDFC4-BF7D-413B-9EB5-138E3D9B3F01}" destId="{74CF4BF8-1A41-4B52-AADE-31B3F645993F}" srcOrd="1" destOrd="0" parTransId="{E3F26768-6430-4807-9937-0F9C2AE27F21}" sibTransId="{C93E3645-6CCD-4640-BE3A-26FE3B01BFD6}"/>
    <dgm:cxn modelId="{ED0723A0-6D7A-4331-8E14-34DD577619F5}" srcId="{85BEDFC4-BF7D-413B-9EB5-138E3D9B3F01}" destId="{0A233294-9F4B-42DE-A2B8-70E6173FBDBA}" srcOrd="3" destOrd="0" parTransId="{B9B999E8-260D-4187-9426-7B724DB561A3}" sibTransId="{EA362A99-6BA5-4E5D-85D8-7030FC807C97}"/>
    <dgm:cxn modelId="{6577A5A0-08F5-4093-87BC-8D83DB612160}" type="presOf" srcId="{74CF4BF8-1A41-4B52-AADE-31B3F645993F}" destId="{0FA4F580-1342-4957-8B99-EAE5689A0241}" srcOrd="0" destOrd="0" presId="urn:microsoft.com/office/officeart/2008/layout/LinedList"/>
    <dgm:cxn modelId="{C26DEAD9-778F-4AFE-8F91-4FF32EFCD76F}" type="presOf" srcId="{F16F1401-A418-4D6E-B2CE-8122D45C7991}" destId="{2BEBC5FF-D8F2-4438-8CB3-349DBB23671A}" srcOrd="0" destOrd="0" presId="urn:microsoft.com/office/officeart/2008/layout/LinedList"/>
    <dgm:cxn modelId="{E03D06E2-B177-44B4-9FC6-0EE8DC6D29F1}" type="presOf" srcId="{6C41A584-1771-4DBA-9284-E1D47E68876F}" destId="{266CCB7F-DB6A-4F53-A8A9-E7A1AA2DEBB4}" srcOrd="0" destOrd="0" presId="urn:microsoft.com/office/officeart/2008/layout/LinedList"/>
    <dgm:cxn modelId="{3C6988ED-4B77-4304-A701-48A8B2490FCB}" type="presOf" srcId="{85BEDFC4-BF7D-413B-9EB5-138E3D9B3F01}" destId="{19E01477-8C2F-48D3-AD96-0F5D898D2791}" srcOrd="0" destOrd="0" presId="urn:microsoft.com/office/officeart/2008/layout/LinedList"/>
    <dgm:cxn modelId="{EED0DBF7-59F7-45D6-BD9B-A86A8CE7EBA8}" srcId="{85BEDFC4-BF7D-413B-9EB5-138E3D9B3F01}" destId="{F16F1401-A418-4D6E-B2CE-8122D45C7991}" srcOrd="0" destOrd="0" parTransId="{44A1BBEB-EB57-4777-912A-04C78034A3EF}" sibTransId="{9D859FE2-036B-49A7-827F-88B22BB4C089}"/>
    <dgm:cxn modelId="{99079A30-18C5-46A5-BAB2-F7DA3015471A}" type="presParOf" srcId="{19E01477-8C2F-48D3-AD96-0F5D898D2791}" destId="{7A2FFAC3-4B75-4D61-BD5D-251CAA276A46}" srcOrd="0" destOrd="0" presId="urn:microsoft.com/office/officeart/2008/layout/LinedList"/>
    <dgm:cxn modelId="{AE940F0D-783F-4895-9174-B2A9048C397D}" type="presParOf" srcId="{19E01477-8C2F-48D3-AD96-0F5D898D2791}" destId="{5178F717-9141-4C71-BD56-5556FF1BA823}" srcOrd="1" destOrd="0" presId="urn:microsoft.com/office/officeart/2008/layout/LinedList"/>
    <dgm:cxn modelId="{77B0EBB9-023E-4052-B6B6-00AAD4AC0D88}" type="presParOf" srcId="{5178F717-9141-4C71-BD56-5556FF1BA823}" destId="{2BEBC5FF-D8F2-4438-8CB3-349DBB23671A}" srcOrd="0" destOrd="0" presId="urn:microsoft.com/office/officeart/2008/layout/LinedList"/>
    <dgm:cxn modelId="{18459962-D9EB-4428-89B3-B2FFE970D306}" type="presParOf" srcId="{5178F717-9141-4C71-BD56-5556FF1BA823}" destId="{68447A47-F09E-4F34-BC33-519DAFE03D94}" srcOrd="1" destOrd="0" presId="urn:microsoft.com/office/officeart/2008/layout/LinedList"/>
    <dgm:cxn modelId="{BE5D8C12-0794-44C3-A7AE-B0A46F2DE0CD}" type="presParOf" srcId="{19E01477-8C2F-48D3-AD96-0F5D898D2791}" destId="{0864308F-E864-4CA6-A56B-10837C353B94}" srcOrd="2" destOrd="0" presId="urn:microsoft.com/office/officeart/2008/layout/LinedList"/>
    <dgm:cxn modelId="{9A019F52-B0F9-48A7-A406-5A6DA88F6A56}" type="presParOf" srcId="{19E01477-8C2F-48D3-AD96-0F5D898D2791}" destId="{541DA949-E1C4-4942-8398-5372C17BD89A}" srcOrd="3" destOrd="0" presId="urn:microsoft.com/office/officeart/2008/layout/LinedList"/>
    <dgm:cxn modelId="{AFCA3523-A751-451D-9E1D-B646A1B00E88}" type="presParOf" srcId="{541DA949-E1C4-4942-8398-5372C17BD89A}" destId="{0FA4F580-1342-4957-8B99-EAE5689A0241}" srcOrd="0" destOrd="0" presId="urn:microsoft.com/office/officeart/2008/layout/LinedList"/>
    <dgm:cxn modelId="{659CB98A-E4D7-419D-8B74-9944B6AE8E35}" type="presParOf" srcId="{541DA949-E1C4-4942-8398-5372C17BD89A}" destId="{E858C3A5-C057-4BFF-AE66-71809645D3AB}" srcOrd="1" destOrd="0" presId="urn:microsoft.com/office/officeart/2008/layout/LinedList"/>
    <dgm:cxn modelId="{59A64339-CE82-4471-8E98-3123EF3CECEC}" type="presParOf" srcId="{19E01477-8C2F-48D3-AD96-0F5D898D2791}" destId="{47E0118F-314D-46E6-9098-DB74593EEFCB}" srcOrd="4" destOrd="0" presId="urn:microsoft.com/office/officeart/2008/layout/LinedList"/>
    <dgm:cxn modelId="{75667855-E0A1-4808-B615-AC4265264F80}" type="presParOf" srcId="{19E01477-8C2F-48D3-AD96-0F5D898D2791}" destId="{80781449-C928-4EFE-9E24-1C359B854354}" srcOrd="5" destOrd="0" presId="urn:microsoft.com/office/officeart/2008/layout/LinedList"/>
    <dgm:cxn modelId="{B30416E5-4BC3-4B76-B4DA-9BA334639148}" type="presParOf" srcId="{80781449-C928-4EFE-9E24-1C359B854354}" destId="{A675E139-9D41-4AAF-B058-78F7CD94C742}" srcOrd="0" destOrd="0" presId="urn:microsoft.com/office/officeart/2008/layout/LinedList"/>
    <dgm:cxn modelId="{A852D002-5133-4D72-B603-FEBD2CFDA6FF}" type="presParOf" srcId="{80781449-C928-4EFE-9E24-1C359B854354}" destId="{AB6FB700-4464-4BCD-9540-6CEFD49D396A}" srcOrd="1" destOrd="0" presId="urn:microsoft.com/office/officeart/2008/layout/LinedList"/>
    <dgm:cxn modelId="{DC62F3C4-3B43-4796-965C-2412FA42796D}" type="presParOf" srcId="{19E01477-8C2F-48D3-AD96-0F5D898D2791}" destId="{C08611D6-6A8F-449A-A30B-EEDB345BF7D6}" srcOrd="6" destOrd="0" presId="urn:microsoft.com/office/officeart/2008/layout/LinedList"/>
    <dgm:cxn modelId="{074839B4-61F4-48E6-A88F-73BC4C5364FB}" type="presParOf" srcId="{19E01477-8C2F-48D3-AD96-0F5D898D2791}" destId="{F79B5462-2176-4CCF-B622-96EFC5C80703}" srcOrd="7" destOrd="0" presId="urn:microsoft.com/office/officeart/2008/layout/LinedList"/>
    <dgm:cxn modelId="{B7216BB0-3F25-4038-A4B0-329C95D2B87B}" type="presParOf" srcId="{F79B5462-2176-4CCF-B622-96EFC5C80703}" destId="{C722E4EF-2986-434A-96D1-19B8F1735D90}" srcOrd="0" destOrd="0" presId="urn:microsoft.com/office/officeart/2008/layout/LinedList"/>
    <dgm:cxn modelId="{BE7F5E8F-6FDA-410C-AB5C-664359CFC15F}" type="presParOf" srcId="{F79B5462-2176-4CCF-B622-96EFC5C80703}" destId="{B865A2DF-D2DD-45A2-BCD7-BF89C8502D12}" srcOrd="1" destOrd="0" presId="urn:microsoft.com/office/officeart/2008/layout/LinedList"/>
    <dgm:cxn modelId="{BB15EEDC-507B-4DBC-AEFC-6B41AC0A13AD}" type="presParOf" srcId="{19E01477-8C2F-48D3-AD96-0F5D898D2791}" destId="{E7FEAFC9-31AD-450D-B842-ECC1357B985F}" srcOrd="8" destOrd="0" presId="urn:microsoft.com/office/officeart/2008/layout/LinedList"/>
    <dgm:cxn modelId="{275D12C4-02DA-4F25-86BA-64AA1EEA6CEA}" type="presParOf" srcId="{19E01477-8C2F-48D3-AD96-0F5D898D2791}" destId="{2CE0810D-11A9-4874-89FD-E8DD2EBE656A}" srcOrd="9" destOrd="0" presId="urn:microsoft.com/office/officeart/2008/layout/LinedList"/>
    <dgm:cxn modelId="{443A1C69-4CC0-456F-95B4-1CFD422CE7BA}" type="presParOf" srcId="{2CE0810D-11A9-4874-89FD-E8DD2EBE656A}" destId="{266CCB7F-DB6A-4F53-A8A9-E7A1AA2DEBB4}" srcOrd="0" destOrd="0" presId="urn:microsoft.com/office/officeart/2008/layout/LinedList"/>
    <dgm:cxn modelId="{0BF51DFD-9905-458C-B9B7-996BB711EA77}" type="presParOf" srcId="{2CE0810D-11A9-4874-89FD-E8DD2EBE656A}" destId="{7AD2E1E6-4BCB-4D95-BA2B-20768EA2C1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4D090F-E4B9-400F-AD29-5C52544A255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D6A9890-A895-40F7-A635-9965C7CE448C}">
      <dgm:prSet/>
      <dgm:spPr/>
      <dgm:t>
        <a:bodyPr/>
        <a:lstStyle/>
        <a:p>
          <a:r>
            <a:rPr lang="en-US" b="0" i="0"/>
            <a:t>[1] Animesh Hazra, Arkomita Mukherjee, Amit Gupta, Asmita Mukherjee, “Heart Disease Diagnosis and Prediction Using Machine Learning and Data Mining Techniques: A Review”, Research Gate Publications, July 2017, pp.2137-2159. </a:t>
          </a:r>
          <a:endParaRPr lang="en-US"/>
        </a:p>
      </dgm:t>
    </dgm:pt>
    <dgm:pt modelId="{85760A51-2329-444C-9D96-F8AC6652C7E3}" type="parTrans" cxnId="{84971AAB-AD47-4043-9D18-4AD1E4719DBB}">
      <dgm:prSet/>
      <dgm:spPr/>
      <dgm:t>
        <a:bodyPr/>
        <a:lstStyle/>
        <a:p>
          <a:endParaRPr lang="en-US"/>
        </a:p>
      </dgm:t>
    </dgm:pt>
    <dgm:pt modelId="{A9C5DC77-B06C-4678-88AA-817CE3E0084F}" type="sibTrans" cxnId="{84971AAB-AD47-4043-9D18-4AD1E4719DBB}">
      <dgm:prSet/>
      <dgm:spPr/>
      <dgm:t>
        <a:bodyPr/>
        <a:lstStyle/>
        <a:p>
          <a:endParaRPr lang="en-US"/>
        </a:p>
      </dgm:t>
    </dgm:pt>
    <dgm:pt modelId="{6AAB7241-48B8-42D6-95FE-7CC223770818}">
      <dgm:prSet/>
      <dgm:spPr/>
      <dgm:t>
        <a:bodyPr/>
        <a:lstStyle/>
        <a:p>
          <a:r>
            <a:rPr lang="en-US" b="0" i="0"/>
            <a:t>[2] V. Krishnaiah, G. Narsimha, N. Subhash Chandra,“Heart Disease Prediction System using Data Mining Techniques and Intelligent Fuzzy Approach: A Review”,International Journal of Computer Applications,February 2016. </a:t>
          </a:r>
          <a:endParaRPr lang="en-US"/>
        </a:p>
      </dgm:t>
    </dgm:pt>
    <dgm:pt modelId="{108BF144-C677-4BBC-9534-84BC6E91CD71}" type="parTrans" cxnId="{8EAC2E64-0B4E-4FA4-8A29-3F38FA920DF9}">
      <dgm:prSet/>
      <dgm:spPr/>
      <dgm:t>
        <a:bodyPr/>
        <a:lstStyle/>
        <a:p>
          <a:endParaRPr lang="en-US"/>
        </a:p>
      </dgm:t>
    </dgm:pt>
    <dgm:pt modelId="{9CB2E442-A4DC-4FBF-A5AF-C748CBE6EFE7}" type="sibTrans" cxnId="{8EAC2E64-0B4E-4FA4-8A29-3F38FA920DF9}">
      <dgm:prSet/>
      <dgm:spPr/>
      <dgm:t>
        <a:bodyPr/>
        <a:lstStyle/>
        <a:p>
          <a:endParaRPr lang="en-US"/>
        </a:p>
      </dgm:t>
    </dgm:pt>
    <dgm:pt modelId="{E7FBD7E0-FDE3-4AF8-9CB0-B9294C99BCCE}">
      <dgm:prSet/>
      <dgm:spPr/>
      <dgm:t>
        <a:bodyPr/>
        <a:lstStyle/>
        <a:p>
          <a:r>
            <a:rPr lang="en-US" b="0" i="0"/>
            <a:t>[3] Guizhou Hu, Martin M. Root,“Building Prediction Models for Coronary Heart Disease by Synthesizing Multiple Longitudinal Research Findings”, European Science of Cardiology, 10 May 2005. </a:t>
          </a:r>
          <a:endParaRPr lang="en-US"/>
        </a:p>
      </dgm:t>
    </dgm:pt>
    <dgm:pt modelId="{6A516798-0B11-4DDC-90D3-3ED96F87F854}" type="parTrans" cxnId="{FEF8BC67-1773-4C85-9016-FECAB7ACA13E}">
      <dgm:prSet/>
      <dgm:spPr/>
      <dgm:t>
        <a:bodyPr/>
        <a:lstStyle/>
        <a:p>
          <a:endParaRPr lang="en-US"/>
        </a:p>
      </dgm:t>
    </dgm:pt>
    <dgm:pt modelId="{ABFFD496-983C-402E-8795-0AD2DFB535D6}" type="sibTrans" cxnId="{FEF8BC67-1773-4C85-9016-FECAB7ACA13E}">
      <dgm:prSet/>
      <dgm:spPr/>
      <dgm:t>
        <a:bodyPr/>
        <a:lstStyle/>
        <a:p>
          <a:endParaRPr lang="en-US"/>
        </a:p>
      </dgm:t>
    </dgm:pt>
    <dgm:pt modelId="{1FF8E4A6-815F-4576-B064-95B2FC80AF9E}">
      <dgm:prSet/>
      <dgm:spPr/>
      <dgm:t>
        <a:bodyPr/>
        <a:lstStyle/>
        <a:p>
          <a:r>
            <a:rPr lang="en-US" b="0" i="0"/>
            <a:t>[4] T.Mythili, Dev Mukherji, Nikita Padaila and Abhiram</a:t>
          </a:r>
          <a:r>
            <a:rPr lang="en-US"/>
            <a:t> </a:t>
          </a:r>
          <a:r>
            <a:rPr lang="en-US" b="0" i="0"/>
            <a:t>Naidu, “A Heart Disease Prediction Model using SVM- Decision Trees- Logistic Regression (SDL)”,International Journal of Computer Applications, vol.68,16 April 2013</a:t>
          </a:r>
          <a:endParaRPr lang="en-US"/>
        </a:p>
      </dgm:t>
    </dgm:pt>
    <dgm:pt modelId="{1CC7FEF2-2FAE-4984-B8A0-DC1C5F19FD15}" type="parTrans" cxnId="{D27AD553-3C18-4CB2-AE8F-818EFE04EE72}">
      <dgm:prSet/>
      <dgm:spPr/>
      <dgm:t>
        <a:bodyPr/>
        <a:lstStyle/>
        <a:p>
          <a:endParaRPr lang="en-US"/>
        </a:p>
      </dgm:t>
    </dgm:pt>
    <dgm:pt modelId="{8763D844-68C9-49E6-A62F-F99B2F1FAC1A}" type="sibTrans" cxnId="{D27AD553-3C18-4CB2-AE8F-818EFE04EE72}">
      <dgm:prSet/>
      <dgm:spPr/>
      <dgm:t>
        <a:bodyPr/>
        <a:lstStyle/>
        <a:p>
          <a:endParaRPr lang="en-US"/>
        </a:p>
      </dgm:t>
    </dgm:pt>
    <dgm:pt modelId="{BA6FFAC4-176E-4D63-8D79-E998B45B871A}">
      <dgm:prSet/>
      <dgm:spPr/>
      <dgm:t>
        <a:bodyPr/>
        <a:lstStyle/>
        <a:p>
          <a:r>
            <a:rPr lang="en-US" b="0" i="0"/>
            <a:t>[5] Nimai Chand Das Adhikari, Arpana Alka, and rajat Garg, “HPPS: Heart Problem Prediction System using Machine Learning”. </a:t>
          </a:r>
          <a:endParaRPr lang="en-US"/>
        </a:p>
      </dgm:t>
    </dgm:pt>
    <dgm:pt modelId="{A91E70E9-C16B-4CF9-9B65-2BA63C1911E4}" type="parTrans" cxnId="{7623B6D1-A9CC-4BC8-94C6-D954AD4146B3}">
      <dgm:prSet/>
      <dgm:spPr/>
      <dgm:t>
        <a:bodyPr/>
        <a:lstStyle/>
        <a:p>
          <a:endParaRPr lang="en-US"/>
        </a:p>
      </dgm:t>
    </dgm:pt>
    <dgm:pt modelId="{5A37596E-680E-4B94-9445-91625A6A9DFB}" type="sibTrans" cxnId="{7623B6D1-A9CC-4BC8-94C6-D954AD4146B3}">
      <dgm:prSet/>
      <dgm:spPr/>
      <dgm:t>
        <a:bodyPr/>
        <a:lstStyle/>
        <a:p>
          <a:endParaRPr lang="en-US"/>
        </a:p>
      </dgm:t>
    </dgm:pt>
    <dgm:pt modelId="{DD7D4CF9-16F3-4F0F-82DD-BD951A435382}">
      <dgm:prSet/>
      <dgm:spPr/>
      <dgm:t>
        <a:bodyPr/>
        <a:lstStyle/>
        <a:p>
          <a:r>
            <a:rPr lang="en-US" b="0" i="0"/>
            <a:t>[6] K. Polaraju, D. Durga Prasad, “Prediction of Heart Disease using Multiple Linear Regression Model”,International Journal of Engineering Development and Research Development, ISSN:2321-9939, 2017. </a:t>
          </a:r>
          <a:endParaRPr lang="en-US"/>
        </a:p>
      </dgm:t>
    </dgm:pt>
    <dgm:pt modelId="{4C434EE9-B13C-405C-8EF3-1D975C5F2B3F}" type="parTrans" cxnId="{DFB2AD27-CCBA-46FF-A33C-4A323B883D4E}">
      <dgm:prSet/>
      <dgm:spPr/>
      <dgm:t>
        <a:bodyPr/>
        <a:lstStyle/>
        <a:p>
          <a:endParaRPr lang="en-US"/>
        </a:p>
      </dgm:t>
    </dgm:pt>
    <dgm:pt modelId="{12FC9EF2-8A7D-4FB7-A803-EAD0344CD5F2}" type="sibTrans" cxnId="{DFB2AD27-CCBA-46FF-A33C-4A323B883D4E}">
      <dgm:prSet/>
      <dgm:spPr/>
      <dgm:t>
        <a:bodyPr/>
        <a:lstStyle/>
        <a:p>
          <a:endParaRPr lang="en-US"/>
        </a:p>
      </dgm:t>
    </dgm:pt>
    <dgm:pt modelId="{28080CD7-563F-408C-BCA2-6CC188FD0C7B}">
      <dgm:prSet/>
      <dgm:spPr/>
      <dgm:t>
        <a:bodyPr/>
        <a:lstStyle/>
        <a:p>
          <a:r>
            <a:rPr lang="en-US" b="0" i="0"/>
            <a:t>[7] Marjia Sultana, Afrin Haider, “Heart Disease Prediction using WEKA tool and 10-Fold cross-validation”, The Institute of Electrical and Electronics Engineers, March 2017. </a:t>
          </a:r>
          <a:endParaRPr lang="en-US"/>
        </a:p>
      </dgm:t>
    </dgm:pt>
    <dgm:pt modelId="{CB4AF745-B64B-4C82-9CA7-741EF0DB2297}" type="parTrans" cxnId="{45BE432C-B0FE-4D2D-BC14-69D8A0C80F39}">
      <dgm:prSet/>
      <dgm:spPr/>
      <dgm:t>
        <a:bodyPr/>
        <a:lstStyle/>
        <a:p>
          <a:endParaRPr lang="en-US"/>
        </a:p>
      </dgm:t>
    </dgm:pt>
    <dgm:pt modelId="{1B8F48D1-8913-4ECB-844D-DC65C494897C}" type="sibTrans" cxnId="{45BE432C-B0FE-4D2D-BC14-69D8A0C80F39}">
      <dgm:prSet/>
      <dgm:spPr/>
      <dgm:t>
        <a:bodyPr/>
        <a:lstStyle/>
        <a:p>
          <a:endParaRPr lang="en-US"/>
        </a:p>
      </dgm:t>
    </dgm:pt>
    <dgm:pt modelId="{0BC8A3AB-3C14-49E4-B722-2906AD856CAF}">
      <dgm:prSet/>
      <dgm:spPr/>
      <dgm:t>
        <a:bodyPr/>
        <a:lstStyle/>
        <a:p>
          <a:r>
            <a:rPr lang="en-US" b="0" i="0"/>
            <a:t>[8] Dr.S.Seema Shedole, Kumari Deepika, “Predictive analytics to prevent and control chronic disease”, https://www.researchgate.net/punlication/316530782,January 2016.</a:t>
          </a:r>
          <a:endParaRPr lang="en-US"/>
        </a:p>
      </dgm:t>
    </dgm:pt>
    <dgm:pt modelId="{DC3E7888-3289-4550-9917-AB8A62D1A3D1}" type="parTrans" cxnId="{5E1738A0-259F-437D-93A3-C496415A072E}">
      <dgm:prSet/>
      <dgm:spPr/>
      <dgm:t>
        <a:bodyPr/>
        <a:lstStyle/>
        <a:p>
          <a:endParaRPr lang="en-US"/>
        </a:p>
      </dgm:t>
    </dgm:pt>
    <dgm:pt modelId="{1F6785C1-B7CE-4122-9803-F9BD1BA77B77}" type="sibTrans" cxnId="{5E1738A0-259F-437D-93A3-C496415A072E}">
      <dgm:prSet/>
      <dgm:spPr/>
      <dgm:t>
        <a:bodyPr/>
        <a:lstStyle/>
        <a:p>
          <a:endParaRPr lang="en-US"/>
        </a:p>
      </dgm:t>
    </dgm:pt>
    <dgm:pt modelId="{8B599ED4-D743-40FB-AED8-3F17E25AEE04}">
      <dgm:prSet/>
      <dgm:spPr/>
      <dgm:t>
        <a:bodyPr/>
        <a:lstStyle/>
        <a:p>
          <a:r>
            <a:rPr lang="en-US" b="0" i="0"/>
            <a:t>[9] Ashok kumar Dwivedi, “Evaluate the performance of different machine learning techniques for prediction of heart disease using ten-fold cross-validation”, Springer, 17 September 2016. </a:t>
          </a:r>
          <a:endParaRPr lang="en-US"/>
        </a:p>
      </dgm:t>
    </dgm:pt>
    <dgm:pt modelId="{96F0C969-3767-4C32-8F29-F56ACC9C349C}" type="parTrans" cxnId="{973A0539-12A0-4612-925A-A39308441B38}">
      <dgm:prSet/>
      <dgm:spPr/>
      <dgm:t>
        <a:bodyPr/>
        <a:lstStyle/>
        <a:p>
          <a:endParaRPr lang="en-US"/>
        </a:p>
      </dgm:t>
    </dgm:pt>
    <dgm:pt modelId="{57C08B1D-19E9-49C2-AC74-E9793767E0EE}" type="sibTrans" cxnId="{973A0539-12A0-4612-925A-A39308441B38}">
      <dgm:prSet/>
      <dgm:spPr/>
      <dgm:t>
        <a:bodyPr/>
        <a:lstStyle/>
        <a:p>
          <a:endParaRPr lang="en-US"/>
        </a:p>
      </dgm:t>
    </dgm:pt>
    <dgm:pt modelId="{BE9827FD-9BFD-43D6-9D46-4E598009BC58}">
      <dgm:prSet/>
      <dgm:spPr/>
      <dgm:t>
        <a:bodyPr/>
        <a:lstStyle/>
        <a:p>
          <a:r>
            <a:rPr lang="en-US" b="0" i="0"/>
            <a:t>[10] Megha Shahi, R. Kaur Gurm, “Heart Disease Prediction System using Data Mining Techniques”, Orient J. Computer Science Technology, vol.6 2017, pp.457-466</a:t>
          </a:r>
          <a:endParaRPr lang="en-US"/>
        </a:p>
      </dgm:t>
    </dgm:pt>
    <dgm:pt modelId="{9DC2331E-AC4D-4E3A-B20C-ABC559A7C36E}" type="parTrans" cxnId="{01775E65-F292-46BB-953E-22BE8FF88119}">
      <dgm:prSet/>
      <dgm:spPr/>
      <dgm:t>
        <a:bodyPr/>
        <a:lstStyle/>
        <a:p>
          <a:endParaRPr lang="en-US"/>
        </a:p>
      </dgm:t>
    </dgm:pt>
    <dgm:pt modelId="{E024745D-472E-4BF2-8D52-FDDE0D699816}" type="sibTrans" cxnId="{01775E65-F292-46BB-953E-22BE8FF88119}">
      <dgm:prSet/>
      <dgm:spPr/>
      <dgm:t>
        <a:bodyPr/>
        <a:lstStyle/>
        <a:p>
          <a:endParaRPr lang="en-US"/>
        </a:p>
      </dgm:t>
    </dgm:pt>
    <dgm:pt modelId="{D1AF98A1-8BFA-4420-B126-3811BCF18E24}">
      <dgm:prSet/>
      <dgm:spPr/>
      <dgm:t>
        <a:bodyPr/>
        <a:lstStyle/>
        <a:p>
          <a:r>
            <a:rPr lang="en-US" b="0" i="0"/>
            <a:t>[11] Purushottam, Prof. (Dr.) Kanak Saxena, Richa Sharma, “Efficient Heart Disease Prediction System”, 2016, pp.962-969</a:t>
          </a:r>
          <a:endParaRPr lang="en-US"/>
        </a:p>
      </dgm:t>
    </dgm:pt>
    <dgm:pt modelId="{E01C02C0-B036-4E40-A71D-0B656F05DF3F}" type="parTrans" cxnId="{C9F8AD11-4A8A-4E98-B163-42E902717032}">
      <dgm:prSet/>
      <dgm:spPr/>
      <dgm:t>
        <a:bodyPr/>
        <a:lstStyle/>
        <a:p>
          <a:endParaRPr lang="en-US"/>
        </a:p>
      </dgm:t>
    </dgm:pt>
    <dgm:pt modelId="{C6B132D2-2C4B-4B71-8436-86E130592EAB}" type="sibTrans" cxnId="{C9F8AD11-4A8A-4E98-B163-42E902717032}">
      <dgm:prSet/>
      <dgm:spPr/>
      <dgm:t>
        <a:bodyPr/>
        <a:lstStyle/>
        <a:p>
          <a:endParaRPr lang="en-US"/>
        </a:p>
      </dgm:t>
    </dgm:pt>
    <dgm:pt modelId="{F7F0F3F5-7AC9-45C9-8603-19A41BACB9F9}" type="pres">
      <dgm:prSet presAssocID="{2E4D090F-E4B9-400F-AD29-5C52544A2554}" presName="vert0" presStyleCnt="0">
        <dgm:presLayoutVars>
          <dgm:dir/>
          <dgm:animOne val="branch"/>
          <dgm:animLvl val="lvl"/>
        </dgm:presLayoutVars>
      </dgm:prSet>
      <dgm:spPr/>
    </dgm:pt>
    <dgm:pt modelId="{940580A7-AA86-40D8-8646-1808F7D573D8}" type="pres">
      <dgm:prSet presAssocID="{DD6A9890-A895-40F7-A635-9965C7CE448C}" presName="thickLine" presStyleLbl="alignNode1" presStyleIdx="0" presStyleCnt="11"/>
      <dgm:spPr/>
    </dgm:pt>
    <dgm:pt modelId="{51C662F3-CFA6-43B1-B696-AF9358C5EDB4}" type="pres">
      <dgm:prSet presAssocID="{DD6A9890-A895-40F7-A635-9965C7CE448C}" presName="horz1" presStyleCnt="0"/>
      <dgm:spPr/>
    </dgm:pt>
    <dgm:pt modelId="{CA44F941-2E39-40DF-9515-F449C6B9C274}" type="pres">
      <dgm:prSet presAssocID="{DD6A9890-A895-40F7-A635-9965C7CE448C}" presName="tx1" presStyleLbl="revTx" presStyleIdx="0" presStyleCnt="11"/>
      <dgm:spPr/>
    </dgm:pt>
    <dgm:pt modelId="{C111CFF6-C2F6-405F-9439-DFD2B66D91AD}" type="pres">
      <dgm:prSet presAssocID="{DD6A9890-A895-40F7-A635-9965C7CE448C}" presName="vert1" presStyleCnt="0"/>
      <dgm:spPr/>
    </dgm:pt>
    <dgm:pt modelId="{1E71BCD1-F239-49EB-980E-487EB12DE47F}" type="pres">
      <dgm:prSet presAssocID="{6AAB7241-48B8-42D6-95FE-7CC223770818}" presName="thickLine" presStyleLbl="alignNode1" presStyleIdx="1" presStyleCnt="11"/>
      <dgm:spPr/>
    </dgm:pt>
    <dgm:pt modelId="{D5B822D5-DC0C-4CD5-BD8E-2FE729C48BAB}" type="pres">
      <dgm:prSet presAssocID="{6AAB7241-48B8-42D6-95FE-7CC223770818}" presName="horz1" presStyleCnt="0"/>
      <dgm:spPr/>
    </dgm:pt>
    <dgm:pt modelId="{51128E3D-34DA-45A9-B526-48BDEE0342C5}" type="pres">
      <dgm:prSet presAssocID="{6AAB7241-48B8-42D6-95FE-7CC223770818}" presName="tx1" presStyleLbl="revTx" presStyleIdx="1" presStyleCnt="11"/>
      <dgm:spPr/>
    </dgm:pt>
    <dgm:pt modelId="{FB00A2AF-A04C-41A5-9C68-76880580A79C}" type="pres">
      <dgm:prSet presAssocID="{6AAB7241-48B8-42D6-95FE-7CC223770818}" presName="vert1" presStyleCnt="0"/>
      <dgm:spPr/>
    </dgm:pt>
    <dgm:pt modelId="{B04E9594-F01D-4CEF-9A3D-4A1B4D338C4A}" type="pres">
      <dgm:prSet presAssocID="{E7FBD7E0-FDE3-4AF8-9CB0-B9294C99BCCE}" presName="thickLine" presStyleLbl="alignNode1" presStyleIdx="2" presStyleCnt="11"/>
      <dgm:spPr/>
    </dgm:pt>
    <dgm:pt modelId="{A9DA5351-92B0-4375-A8A1-2F9DD9426504}" type="pres">
      <dgm:prSet presAssocID="{E7FBD7E0-FDE3-4AF8-9CB0-B9294C99BCCE}" presName="horz1" presStyleCnt="0"/>
      <dgm:spPr/>
    </dgm:pt>
    <dgm:pt modelId="{C83C8FF4-3483-4350-8849-8143DFAF5378}" type="pres">
      <dgm:prSet presAssocID="{E7FBD7E0-FDE3-4AF8-9CB0-B9294C99BCCE}" presName="tx1" presStyleLbl="revTx" presStyleIdx="2" presStyleCnt="11"/>
      <dgm:spPr/>
    </dgm:pt>
    <dgm:pt modelId="{1BF42C2B-096A-4D4B-86F1-52B5F33EADAC}" type="pres">
      <dgm:prSet presAssocID="{E7FBD7E0-FDE3-4AF8-9CB0-B9294C99BCCE}" presName="vert1" presStyleCnt="0"/>
      <dgm:spPr/>
    </dgm:pt>
    <dgm:pt modelId="{7B4307D7-082E-42B6-B164-4536154D7B42}" type="pres">
      <dgm:prSet presAssocID="{1FF8E4A6-815F-4576-B064-95B2FC80AF9E}" presName="thickLine" presStyleLbl="alignNode1" presStyleIdx="3" presStyleCnt="11"/>
      <dgm:spPr/>
    </dgm:pt>
    <dgm:pt modelId="{507258DF-CF1C-448F-B6F9-866ED336EC1D}" type="pres">
      <dgm:prSet presAssocID="{1FF8E4A6-815F-4576-B064-95B2FC80AF9E}" presName="horz1" presStyleCnt="0"/>
      <dgm:spPr/>
    </dgm:pt>
    <dgm:pt modelId="{0671540D-AE7B-46F6-96D6-89FAD77474A5}" type="pres">
      <dgm:prSet presAssocID="{1FF8E4A6-815F-4576-B064-95B2FC80AF9E}" presName="tx1" presStyleLbl="revTx" presStyleIdx="3" presStyleCnt="11"/>
      <dgm:spPr/>
    </dgm:pt>
    <dgm:pt modelId="{0EC0C848-F794-47CB-AC3C-8D20FAA893B0}" type="pres">
      <dgm:prSet presAssocID="{1FF8E4A6-815F-4576-B064-95B2FC80AF9E}" presName="vert1" presStyleCnt="0"/>
      <dgm:spPr/>
    </dgm:pt>
    <dgm:pt modelId="{04BB3408-4EDA-4B22-8404-D3B5B18B787E}" type="pres">
      <dgm:prSet presAssocID="{BA6FFAC4-176E-4D63-8D79-E998B45B871A}" presName="thickLine" presStyleLbl="alignNode1" presStyleIdx="4" presStyleCnt="11"/>
      <dgm:spPr/>
    </dgm:pt>
    <dgm:pt modelId="{A5294314-C060-412F-B6B1-E9CA2A1C57BC}" type="pres">
      <dgm:prSet presAssocID="{BA6FFAC4-176E-4D63-8D79-E998B45B871A}" presName="horz1" presStyleCnt="0"/>
      <dgm:spPr/>
    </dgm:pt>
    <dgm:pt modelId="{7FF40407-8194-450C-ACF4-8B29BD3E8C34}" type="pres">
      <dgm:prSet presAssocID="{BA6FFAC4-176E-4D63-8D79-E998B45B871A}" presName="tx1" presStyleLbl="revTx" presStyleIdx="4" presStyleCnt="11"/>
      <dgm:spPr/>
    </dgm:pt>
    <dgm:pt modelId="{A3D0FD00-BFF1-4155-8EDC-81607752236E}" type="pres">
      <dgm:prSet presAssocID="{BA6FFAC4-176E-4D63-8D79-E998B45B871A}" presName="vert1" presStyleCnt="0"/>
      <dgm:spPr/>
    </dgm:pt>
    <dgm:pt modelId="{78027EF6-BC24-4A57-B4CC-BE6B8EC1EC19}" type="pres">
      <dgm:prSet presAssocID="{DD7D4CF9-16F3-4F0F-82DD-BD951A435382}" presName="thickLine" presStyleLbl="alignNode1" presStyleIdx="5" presStyleCnt="11"/>
      <dgm:spPr/>
    </dgm:pt>
    <dgm:pt modelId="{55F1B88D-C7F0-4FFF-82B8-3A875E999D0E}" type="pres">
      <dgm:prSet presAssocID="{DD7D4CF9-16F3-4F0F-82DD-BD951A435382}" presName="horz1" presStyleCnt="0"/>
      <dgm:spPr/>
    </dgm:pt>
    <dgm:pt modelId="{ADD4B55B-FC70-4BAB-9416-9C7C4B68AC8D}" type="pres">
      <dgm:prSet presAssocID="{DD7D4CF9-16F3-4F0F-82DD-BD951A435382}" presName="tx1" presStyleLbl="revTx" presStyleIdx="5" presStyleCnt="11"/>
      <dgm:spPr/>
    </dgm:pt>
    <dgm:pt modelId="{81126979-9980-46C5-BC24-230AEEB9535D}" type="pres">
      <dgm:prSet presAssocID="{DD7D4CF9-16F3-4F0F-82DD-BD951A435382}" presName="vert1" presStyleCnt="0"/>
      <dgm:spPr/>
    </dgm:pt>
    <dgm:pt modelId="{02DE5A41-E3BE-4DBF-82EF-24DC2437540F}" type="pres">
      <dgm:prSet presAssocID="{28080CD7-563F-408C-BCA2-6CC188FD0C7B}" presName="thickLine" presStyleLbl="alignNode1" presStyleIdx="6" presStyleCnt="11"/>
      <dgm:spPr/>
    </dgm:pt>
    <dgm:pt modelId="{C0C61847-9201-425F-BD41-8E133122708B}" type="pres">
      <dgm:prSet presAssocID="{28080CD7-563F-408C-BCA2-6CC188FD0C7B}" presName="horz1" presStyleCnt="0"/>
      <dgm:spPr/>
    </dgm:pt>
    <dgm:pt modelId="{F39A3893-5E1D-47FB-80A9-346AC45461F7}" type="pres">
      <dgm:prSet presAssocID="{28080CD7-563F-408C-BCA2-6CC188FD0C7B}" presName="tx1" presStyleLbl="revTx" presStyleIdx="6" presStyleCnt="11"/>
      <dgm:spPr/>
    </dgm:pt>
    <dgm:pt modelId="{D381CCF6-3FD8-4770-A002-6FCD20D534D7}" type="pres">
      <dgm:prSet presAssocID="{28080CD7-563F-408C-BCA2-6CC188FD0C7B}" presName="vert1" presStyleCnt="0"/>
      <dgm:spPr/>
    </dgm:pt>
    <dgm:pt modelId="{A99F9E51-9362-41D8-B3FA-C37940A2A597}" type="pres">
      <dgm:prSet presAssocID="{0BC8A3AB-3C14-49E4-B722-2906AD856CAF}" presName="thickLine" presStyleLbl="alignNode1" presStyleIdx="7" presStyleCnt="11"/>
      <dgm:spPr/>
    </dgm:pt>
    <dgm:pt modelId="{F2C4FA9F-62F1-484B-A7FF-5129ADFBFB0D}" type="pres">
      <dgm:prSet presAssocID="{0BC8A3AB-3C14-49E4-B722-2906AD856CAF}" presName="horz1" presStyleCnt="0"/>
      <dgm:spPr/>
    </dgm:pt>
    <dgm:pt modelId="{06491136-8676-45EF-AE8E-28D4A41BFC44}" type="pres">
      <dgm:prSet presAssocID="{0BC8A3AB-3C14-49E4-B722-2906AD856CAF}" presName="tx1" presStyleLbl="revTx" presStyleIdx="7" presStyleCnt="11"/>
      <dgm:spPr/>
    </dgm:pt>
    <dgm:pt modelId="{7CE29288-2F52-434C-8D26-2F7AD0817E2F}" type="pres">
      <dgm:prSet presAssocID="{0BC8A3AB-3C14-49E4-B722-2906AD856CAF}" presName="vert1" presStyleCnt="0"/>
      <dgm:spPr/>
    </dgm:pt>
    <dgm:pt modelId="{8E9814EF-19FD-4AB9-B67B-8E5B87B1FB0F}" type="pres">
      <dgm:prSet presAssocID="{8B599ED4-D743-40FB-AED8-3F17E25AEE04}" presName="thickLine" presStyleLbl="alignNode1" presStyleIdx="8" presStyleCnt="11"/>
      <dgm:spPr/>
    </dgm:pt>
    <dgm:pt modelId="{B36DE942-E150-4E88-BA14-0D3A841CFD7C}" type="pres">
      <dgm:prSet presAssocID="{8B599ED4-D743-40FB-AED8-3F17E25AEE04}" presName="horz1" presStyleCnt="0"/>
      <dgm:spPr/>
    </dgm:pt>
    <dgm:pt modelId="{A34C89F2-554D-4F1B-8411-BA8135B42C03}" type="pres">
      <dgm:prSet presAssocID="{8B599ED4-D743-40FB-AED8-3F17E25AEE04}" presName="tx1" presStyleLbl="revTx" presStyleIdx="8" presStyleCnt="11"/>
      <dgm:spPr/>
    </dgm:pt>
    <dgm:pt modelId="{2CF2B593-11FF-4D8C-B9B2-ABBB347CFEAB}" type="pres">
      <dgm:prSet presAssocID="{8B599ED4-D743-40FB-AED8-3F17E25AEE04}" presName="vert1" presStyleCnt="0"/>
      <dgm:spPr/>
    </dgm:pt>
    <dgm:pt modelId="{FBB97E51-1F2C-444D-9DFD-D294E81E44A7}" type="pres">
      <dgm:prSet presAssocID="{BE9827FD-9BFD-43D6-9D46-4E598009BC58}" presName="thickLine" presStyleLbl="alignNode1" presStyleIdx="9" presStyleCnt="11"/>
      <dgm:spPr/>
    </dgm:pt>
    <dgm:pt modelId="{02BB06DC-076C-4FEE-B885-9560C6326CA8}" type="pres">
      <dgm:prSet presAssocID="{BE9827FD-9BFD-43D6-9D46-4E598009BC58}" presName="horz1" presStyleCnt="0"/>
      <dgm:spPr/>
    </dgm:pt>
    <dgm:pt modelId="{C153A7D1-1DE8-4DB6-84EE-A1A68D848F58}" type="pres">
      <dgm:prSet presAssocID="{BE9827FD-9BFD-43D6-9D46-4E598009BC58}" presName="tx1" presStyleLbl="revTx" presStyleIdx="9" presStyleCnt="11"/>
      <dgm:spPr/>
    </dgm:pt>
    <dgm:pt modelId="{45495FF6-24D1-4368-8B59-A4202DDC04D9}" type="pres">
      <dgm:prSet presAssocID="{BE9827FD-9BFD-43D6-9D46-4E598009BC58}" presName="vert1" presStyleCnt="0"/>
      <dgm:spPr/>
    </dgm:pt>
    <dgm:pt modelId="{960A39BE-63BD-414F-912B-D5B160E3A039}" type="pres">
      <dgm:prSet presAssocID="{D1AF98A1-8BFA-4420-B126-3811BCF18E24}" presName="thickLine" presStyleLbl="alignNode1" presStyleIdx="10" presStyleCnt="11"/>
      <dgm:spPr/>
    </dgm:pt>
    <dgm:pt modelId="{C3C6EA65-1C0B-445F-875E-07DE62064A1A}" type="pres">
      <dgm:prSet presAssocID="{D1AF98A1-8BFA-4420-B126-3811BCF18E24}" presName="horz1" presStyleCnt="0"/>
      <dgm:spPr/>
    </dgm:pt>
    <dgm:pt modelId="{B4CD7453-C9DF-48C1-AD54-E4C62A58E6F1}" type="pres">
      <dgm:prSet presAssocID="{D1AF98A1-8BFA-4420-B126-3811BCF18E24}" presName="tx1" presStyleLbl="revTx" presStyleIdx="10" presStyleCnt="11"/>
      <dgm:spPr/>
    </dgm:pt>
    <dgm:pt modelId="{82840CDA-1BF7-4F25-98CD-B2280CE5A0ED}" type="pres">
      <dgm:prSet presAssocID="{D1AF98A1-8BFA-4420-B126-3811BCF18E24}" presName="vert1" presStyleCnt="0"/>
      <dgm:spPr/>
    </dgm:pt>
  </dgm:ptLst>
  <dgm:cxnLst>
    <dgm:cxn modelId="{C9F8AD11-4A8A-4E98-B163-42E902717032}" srcId="{2E4D090F-E4B9-400F-AD29-5C52544A2554}" destId="{D1AF98A1-8BFA-4420-B126-3811BCF18E24}" srcOrd="10" destOrd="0" parTransId="{E01C02C0-B036-4E40-A71D-0B656F05DF3F}" sibTransId="{C6B132D2-2C4B-4B71-8436-86E130592EAB}"/>
    <dgm:cxn modelId="{FA59B114-DFAB-4FFD-BED2-2EC40590FA1E}" type="presOf" srcId="{DD7D4CF9-16F3-4F0F-82DD-BD951A435382}" destId="{ADD4B55B-FC70-4BAB-9416-9C7C4B68AC8D}" srcOrd="0" destOrd="0" presId="urn:microsoft.com/office/officeart/2008/layout/LinedList"/>
    <dgm:cxn modelId="{DFB2AD27-CCBA-46FF-A33C-4A323B883D4E}" srcId="{2E4D090F-E4B9-400F-AD29-5C52544A2554}" destId="{DD7D4CF9-16F3-4F0F-82DD-BD951A435382}" srcOrd="5" destOrd="0" parTransId="{4C434EE9-B13C-405C-8EF3-1D975C5F2B3F}" sibTransId="{12FC9EF2-8A7D-4FB7-A803-EAD0344CD5F2}"/>
    <dgm:cxn modelId="{45BE432C-B0FE-4D2D-BC14-69D8A0C80F39}" srcId="{2E4D090F-E4B9-400F-AD29-5C52544A2554}" destId="{28080CD7-563F-408C-BCA2-6CC188FD0C7B}" srcOrd="6" destOrd="0" parTransId="{CB4AF745-B64B-4C82-9CA7-741EF0DB2297}" sibTransId="{1B8F48D1-8913-4ECB-844D-DC65C494897C}"/>
    <dgm:cxn modelId="{973A0539-12A0-4612-925A-A39308441B38}" srcId="{2E4D090F-E4B9-400F-AD29-5C52544A2554}" destId="{8B599ED4-D743-40FB-AED8-3F17E25AEE04}" srcOrd="8" destOrd="0" parTransId="{96F0C969-3767-4C32-8F29-F56ACC9C349C}" sibTransId="{57C08B1D-19E9-49C2-AC74-E9793767E0EE}"/>
    <dgm:cxn modelId="{8EAC2E64-0B4E-4FA4-8A29-3F38FA920DF9}" srcId="{2E4D090F-E4B9-400F-AD29-5C52544A2554}" destId="{6AAB7241-48B8-42D6-95FE-7CC223770818}" srcOrd="1" destOrd="0" parTransId="{108BF144-C677-4BBC-9534-84BC6E91CD71}" sibTransId="{9CB2E442-A4DC-4FBF-A5AF-C748CBE6EFE7}"/>
    <dgm:cxn modelId="{01775E65-F292-46BB-953E-22BE8FF88119}" srcId="{2E4D090F-E4B9-400F-AD29-5C52544A2554}" destId="{BE9827FD-9BFD-43D6-9D46-4E598009BC58}" srcOrd="9" destOrd="0" parTransId="{9DC2331E-AC4D-4E3A-B20C-ABC559A7C36E}" sibTransId="{E024745D-472E-4BF2-8D52-FDDE0D699816}"/>
    <dgm:cxn modelId="{FEF8BC67-1773-4C85-9016-FECAB7ACA13E}" srcId="{2E4D090F-E4B9-400F-AD29-5C52544A2554}" destId="{E7FBD7E0-FDE3-4AF8-9CB0-B9294C99BCCE}" srcOrd="2" destOrd="0" parTransId="{6A516798-0B11-4DDC-90D3-3ED96F87F854}" sibTransId="{ABFFD496-983C-402E-8795-0AD2DFB535D6}"/>
    <dgm:cxn modelId="{6F75C069-BD48-4557-AC02-2180C785843A}" type="presOf" srcId="{0BC8A3AB-3C14-49E4-B722-2906AD856CAF}" destId="{06491136-8676-45EF-AE8E-28D4A41BFC44}" srcOrd="0" destOrd="0" presId="urn:microsoft.com/office/officeart/2008/layout/LinedList"/>
    <dgm:cxn modelId="{D27AD553-3C18-4CB2-AE8F-818EFE04EE72}" srcId="{2E4D090F-E4B9-400F-AD29-5C52544A2554}" destId="{1FF8E4A6-815F-4576-B064-95B2FC80AF9E}" srcOrd="3" destOrd="0" parTransId="{1CC7FEF2-2FAE-4984-B8A0-DC1C5F19FD15}" sibTransId="{8763D844-68C9-49E6-A62F-F99B2F1FAC1A}"/>
    <dgm:cxn modelId="{26DB2554-27AC-4564-ACF7-DC693223FFD3}" type="presOf" srcId="{8B599ED4-D743-40FB-AED8-3F17E25AEE04}" destId="{A34C89F2-554D-4F1B-8411-BA8135B42C03}" srcOrd="0" destOrd="0" presId="urn:microsoft.com/office/officeart/2008/layout/LinedList"/>
    <dgm:cxn modelId="{EB50BD78-EA86-4C93-ADC2-157C4C844FB6}" type="presOf" srcId="{DD6A9890-A895-40F7-A635-9965C7CE448C}" destId="{CA44F941-2E39-40DF-9515-F449C6B9C274}" srcOrd="0" destOrd="0" presId="urn:microsoft.com/office/officeart/2008/layout/LinedList"/>
    <dgm:cxn modelId="{8D0DA28F-CB56-446C-9FD7-31DCCDAC5A4B}" type="presOf" srcId="{28080CD7-563F-408C-BCA2-6CC188FD0C7B}" destId="{F39A3893-5E1D-47FB-80A9-346AC45461F7}" srcOrd="0" destOrd="0" presId="urn:microsoft.com/office/officeart/2008/layout/LinedList"/>
    <dgm:cxn modelId="{5E1738A0-259F-437D-93A3-C496415A072E}" srcId="{2E4D090F-E4B9-400F-AD29-5C52544A2554}" destId="{0BC8A3AB-3C14-49E4-B722-2906AD856CAF}" srcOrd="7" destOrd="0" parTransId="{DC3E7888-3289-4550-9917-AB8A62D1A3D1}" sibTransId="{1F6785C1-B7CE-4122-9803-F9BD1BA77B77}"/>
    <dgm:cxn modelId="{84971AAB-AD47-4043-9D18-4AD1E4719DBB}" srcId="{2E4D090F-E4B9-400F-AD29-5C52544A2554}" destId="{DD6A9890-A895-40F7-A635-9965C7CE448C}" srcOrd="0" destOrd="0" parTransId="{85760A51-2329-444C-9D96-F8AC6652C7E3}" sibTransId="{A9C5DC77-B06C-4678-88AA-817CE3E0084F}"/>
    <dgm:cxn modelId="{6EA4A6B5-87BA-47D4-9925-B5371CEF2350}" type="presOf" srcId="{6AAB7241-48B8-42D6-95FE-7CC223770818}" destId="{51128E3D-34DA-45A9-B526-48BDEE0342C5}" srcOrd="0" destOrd="0" presId="urn:microsoft.com/office/officeart/2008/layout/LinedList"/>
    <dgm:cxn modelId="{A8EFDFC2-3E2B-4FFC-89D0-1514CC9913A9}" type="presOf" srcId="{2E4D090F-E4B9-400F-AD29-5C52544A2554}" destId="{F7F0F3F5-7AC9-45C9-8603-19A41BACB9F9}" srcOrd="0" destOrd="0" presId="urn:microsoft.com/office/officeart/2008/layout/LinedList"/>
    <dgm:cxn modelId="{93E8F5C7-D822-4383-9AEB-0F6F1CF3D4F6}" type="presOf" srcId="{BA6FFAC4-176E-4D63-8D79-E998B45B871A}" destId="{7FF40407-8194-450C-ACF4-8B29BD3E8C34}" srcOrd="0" destOrd="0" presId="urn:microsoft.com/office/officeart/2008/layout/LinedList"/>
    <dgm:cxn modelId="{7623B6D1-A9CC-4BC8-94C6-D954AD4146B3}" srcId="{2E4D090F-E4B9-400F-AD29-5C52544A2554}" destId="{BA6FFAC4-176E-4D63-8D79-E998B45B871A}" srcOrd="4" destOrd="0" parTransId="{A91E70E9-C16B-4CF9-9B65-2BA63C1911E4}" sibTransId="{5A37596E-680E-4B94-9445-91625A6A9DFB}"/>
    <dgm:cxn modelId="{7025B9DA-2E8F-43F9-A035-076FF914E6D6}" type="presOf" srcId="{BE9827FD-9BFD-43D6-9D46-4E598009BC58}" destId="{C153A7D1-1DE8-4DB6-84EE-A1A68D848F58}" srcOrd="0" destOrd="0" presId="urn:microsoft.com/office/officeart/2008/layout/LinedList"/>
    <dgm:cxn modelId="{A4FBECDB-29B1-436E-8BD3-928B08A53021}" type="presOf" srcId="{1FF8E4A6-815F-4576-B064-95B2FC80AF9E}" destId="{0671540D-AE7B-46F6-96D6-89FAD77474A5}" srcOrd="0" destOrd="0" presId="urn:microsoft.com/office/officeart/2008/layout/LinedList"/>
    <dgm:cxn modelId="{B71665E7-3153-4FEE-9581-EA93DA29E96C}" type="presOf" srcId="{E7FBD7E0-FDE3-4AF8-9CB0-B9294C99BCCE}" destId="{C83C8FF4-3483-4350-8849-8143DFAF5378}" srcOrd="0" destOrd="0" presId="urn:microsoft.com/office/officeart/2008/layout/LinedList"/>
    <dgm:cxn modelId="{A80CEAEC-A730-4C3B-8EA2-F98E05EF89C4}" type="presOf" srcId="{D1AF98A1-8BFA-4420-B126-3811BCF18E24}" destId="{B4CD7453-C9DF-48C1-AD54-E4C62A58E6F1}" srcOrd="0" destOrd="0" presId="urn:microsoft.com/office/officeart/2008/layout/LinedList"/>
    <dgm:cxn modelId="{48459936-F6BB-4FFA-8747-D507494030BA}" type="presParOf" srcId="{F7F0F3F5-7AC9-45C9-8603-19A41BACB9F9}" destId="{940580A7-AA86-40D8-8646-1808F7D573D8}" srcOrd="0" destOrd="0" presId="urn:microsoft.com/office/officeart/2008/layout/LinedList"/>
    <dgm:cxn modelId="{0F919FDA-B64E-4F99-B0CF-9C50245B7597}" type="presParOf" srcId="{F7F0F3F5-7AC9-45C9-8603-19A41BACB9F9}" destId="{51C662F3-CFA6-43B1-B696-AF9358C5EDB4}" srcOrd="1" destOrd="0" presId="urn:microsoft.com/office/officeart/2008/layout/LinedList"/>
    <dgm:cxn modelId="{C4EF70C6-9C42-4D32-8873-C15E325D6D55}" type="presParOf" srcId="{51C662F3-CFA6-43B1-B696-AF9358C5EDB4}" destId="{CA44F941-2E39-40DF-9515-F449C6B9C274}" srcOrd="0" destOrd="0" presId="urn:microsoft.com/office/officeart/2008/layout/LinedList"/>
    <dgm:cxn modelId="{C8421AE5-9029-4183-997F-779E0011EE78}" type="presParOf" srcId="{51C662F3-CFA6-43B1-B696-AF9358C5EDB4}" destId="{C111CFF6-C2F6-405F-9439-DFD2B66D91AD}" srcOrd="1" destOrd="0" presId="urn:microsoft.com/office/officeart/2008/layout/LinedList"/>
    <dgm:cxn modelId="{4AE39F2E-F50C-472D-BE66-FB262224A925}" type="presParOf" srcId="{F7F0F3F5-7AC9-45C9-8603-19A41BACB9F9}" destId="{1E71BCD1-F239-49EB-980E-487EB12DE47F}" srcOrd="2" destOrd="0" presId="urn:microsoft.com/office/officeart/2008/layout/LinedList"/>
    <dgm:cxn modelId="{F6125FA9-01C0-4498-9C9F-4A9F9E1723D5}" type="presParOf" srcId="{F7F0F3F5-7AC9-45C9-8603-19A41BACB9F9}" destId="{D5B822D5-DC0C-4CD5-BD8E-2FE729C48BAB}" srcOrd="3" destOrd="0" presId="urn:microsoft.com/office/officeart/2008/layout/LinedList"/>
    <dgm:cxn modelId="{19DB952B-5048-4E12-B0AF-4E55C6650C03}" type="presParOf" srcId="{D5B822D5-DC0C-4CD5-BD8E-2FE729C48BAB}" destId="{51128E3D-34DA-45A9-B526-48BDEE0342C5}" srcOrd="0" destOrd="0" presId="urn:microsoft.com/office/officeart/2008/layout/LinedList"/>
    <dgm:cxn modelId="{E2EF5C94-A851-4F77-9386-6C81B4B892CB}" type="presParOf" srcId="{D5B822D5-DC0C-4CD5-BD8E-2FE729C48BAB}" destId="{FB00A2AF-A04C-41A5-9C68-76880580A79C}" srcOrd="1" destOrd="0" presId="urn:microsoft.com/office/officeart/2008/layout/LinedList"/>
    <dgm:cxn modelId="{972009F9-3249-45AA-9523-32007594B715}" type="presParOf" srcId="{F7F0F3F5-7AC9-45C9-8603-19A41BACB9F9}" destId="{B04E9594-F01D-4CEF-9A3D-4A1B4D338C4A}" srcOrd="4" destOrd="0" presId="urn:microsoft.com/office/officeart/2008/layout/LinedList"/>
    <dgm:cxn modelId="{8A35E988-FC6A-4724-B8C0-38930D3372B5}" type="presParOf" srcId="{F7F0F3F5-7AC9-45C9-8603-19A41BACB9F9}" destId="{A9DA5351-92B0-4375-A8A1-2F9DD9426504}" srcOrd="5" destOrd="0" presId="urn:microsoft.com/office/officeart/2008/layout/LinedList"/>
    <dgm:cxn modelId="{1434E3E2-EC01-4C85-B06A-A2C22E156C93}" type="presParOf" srcId="{A9DA5351-92B0-4375-A8A1-2F9DD9426504}" destId="{C83C8FF4-3483-4350-8849-8143DFAF5378}" srcOrd="0" destOrd="0" presId="urn:microsoft.com/office/officeart/2008/layout/LinedList"/>
    <dgm:cxn modelId="{7A5FF345-7C6F-477B-B2C4-4EAC61AA9595}" type="presParOf" srcId="{A9DA5351-92B0-4375-A8A1-2F9DD9426504}" destId="{1BF42C2B-096A-4D4B-86F1-52B5F33EADAC}" srcOrd="1" destOrd="0" presId="urn:microsoft.com/office/officeart/2008/layout/LinedList"/>
    <dgm:cxn modelId="{3B373FDB-7084-41D6-A63E-360B3A506AA6}" type="presParOf" srcId="{F7F0F3F5-7AC9-45C9-8603-19A41BACB9F9}" destId="{7B4307D7-082E-42B6-B164-4536154D7B42}" srcOrd="6" destOrd="0" presId="urn:microsoft.com/office/officeart/2008/layout/LinedList"/>
    <dgm:cxn modelId="{D63A02E0-B71C-48A8-9CFC-5AC118C17541}" type="presParOf" srcId="{F7F0F3F5-7AC9-45C9-8603-19A41BACB9F9}" destId="{507258DF-CF1C-448F-B6F9-866ED336EC1D}" srcOrd="7" destOrd="0" presId="urn:microsoft.com/office/officeart/2008/layout/LinedList"/>
    <dgm:cxn modelId="{66F258EF-AD53-4BA7-AFED-F357519471E2}" type="presParOf" srcId="{507258DF-CF1C-448F-B6F9-866ED336EC1D}" destId="{0671540D-AE7B-46F6-96D6-89FAD77474A5}" srcOrd="0" destOrd="0" presId="urn:microsoft.com/office/officeart/2008/layout/LinedList"/>
    <dgm:cxn modelId="{19A0064C-4E5D-4483-A44D-CA40671B5CDF}" type="presParOf" srcId="{507258DF-CF1C-448F-B6F9-866ED336EC1D}" destId="{0EC0C848-F794-47CB-AC3C-8D20FAA893B0}" srcOrd="1" destOrd="0" presId="urn:microsoft.com/office/officeart/2008/layout/LinedList"/>
    <dgm:cxn modelId="{B0BE8555-8FC9-4DAD-AC82-AD174A426B44}" type="presParOf" srcId="{F7F0F3F5-7AC9-45C9-8603-19A41BACB9F9}" destId="{04BB3408-4EDA-4B22-8404-D3B5B18B787E}" srcOrd="8" destOrd="0" presId="urn:microsoft.com/office/officeart/2008/layout/LinedList"/>
    <dgm:cxn modelId="{D2AABBBE-FAFB-46E4-8DBF-74DC3EF6DAC9}" type="presParOf" srcId="{F7F0F3F5-7AC9-45C9-8603-19A41BACB9F9}" destId="{A5294314-C060-412F-B6B1-E9CA2A1C57BC}" srcOrd="9" destOrd="0" presId="urn:microsoft.com/office/officeart/2008/layout/LinedList"/>
    <dgm:cxn modelId="{5D9ED724-A875-4305-B00F-B69D0FD311FB}" type="presParOf" srcId="{A5294314-C060-412F-B6B1-E9CA2A1C57BC}" destId="{7FF40407-8194-450C-ACF4-8B29BD3E8C34}" srcOrd="0" destOrd="0" presId="urn:microsoft.com/office/officeart/2008/layout/LinedList"/>
    <dgm:cxn modelId="{4941F633-8302-4E11-B329-41C6507620E0}" type="presParOf" srcId="{A5294314-C060-412F-B6B1-E9CA2A1C57BC}" destId="{A3D0FD00-BFF1-4155-8EDC-81607752236E}" srcOrd="1" destOrd="0" presId="urn:microsoft.com/office/officeart/2008/layout/LinedList"/>
    <dgm:cxn modelId="{2D33501C-6910-4016-8BDD-D5922B056F68}" type="presParOf" srcId="{F7F0F3F5-7AC9-45C9-8603-19A41BACB9F9}" destId="{78027EF6-BC24-4A57-B4CC-BE6B8EC1EC19}" srcOrd="10" destOrd="0" presId="urn:microsoft.com/office/officeart/2008/layout/LinedList"/>
    <dgm:cxn modelId="{8C8E642B-E2CB-4B42-B358-934E8F71BF20}" type="presParOf" srcId="{F7F0F3F5-7AC9-45C9-8603-19A41BACB9F9}" destId="{55F1B88D-C7F0-4FFF-82B8-3A875E999D0E}" srcOrd="11" destOrd="0" presId="urn:microsoft.com/office/officeart/2008/layout/LinedList"/>
    <dgm:cxn modelId="{4C017E33-6303-4F4A-897F-5408A9EBE61B}" type="presParOf" srcId="{55F1B88D-C7F0-4FFF-82B8-3A875E999D0E}" destId="{ADD4B55B-FC70-4BAB-9416-9C7C4B68AC8D}" srcOrd="0" destOrd="0" presId="urn:microsoft.com/office/officeart/2008/layout/LinedList"/>
    <dgm:cxn modelId="{3CE9F228-3D5A-4990-BAB4-5C46B7FEC214}" type="presParOf" srcId="{55F1B88D-C7F0-4FFF-82B8-3A875E999D0E}" destId="{81126979-9980-46C5-BC24-230AEEB9535D}" srcOrd="1" destOrd="0" presId="urn:microsoft.com/office/officeart/2008/layout/LinedList"/>
    <dgm:cxn modelId="{99B3D536-CC5F-4164-BABD-785E4C0DD6D0}" type="presParOf" srcId="{F7F0F3F5-7AC9-45C9-8603-19A41BACB9F9}" destId="{02DE5A41-E3BE-4DBF-82EF-24DC2437540F}" srcOrd="12" destOrd="0" presId="urn:microsoft.com/office/officeart/2008/layout/LinedList"/>
    <dgm:cxn modelId="{1A5E17DB-36DD-4150-86A4-9AAE9DD9DEE5}" type="presParOf" srcId="{F7F0F3F5-7AC9-45C9-8603-19A41BACB9F9}" destId="{C0C61847-9201-425F-BD41-8E133122708B}" srcOrd="13" destOrd="0" presId="urn:microsoft.com/office/officeart/2008/layout/LinedList"/>
    <dgm:cxn modelId="{FECB2CF9-2C66-49E5-ABFF-95731DDFA4DA}" type="presParOf" srcId="{C0C61847-9201-425F-BD41-8E133122708B}" destId="{F39A3893-5E1D-47FB-80A9-346AC45461F7}" srcOrd="0" destOrd="0" presId="urn:microsoft.com/office/officeart/2008/layout/LinedList"/>
    <dgm:cxn modelId="{7F68E6D4-E4EC-4BCD-8EEA-EA9153008244}" type="presParOf" srcId="{C0C61847-9201-425F-BD41-8E133122708B}" destId="{D381CCF6-3FD8-4770-A002-6FCD20D534D7}" srcOrd="1" destOrd="0" presId="urn:microsoft.com/office/officeart/2008/layout/LinedList"/>
    <dgm:cxn modelId="{BC3F10C3-86A5-454E-9C19-15F4F67770A5}" type="presParOf" srcId="{F7F0F3F5-7AC9-45C9-8603-19A41BACB9F9}" destId="{A99F9E51-9362-41D8-B3FA-C37940A2A597}" srcOrd="14" destOrd="0" presId="urn:microsoft.com/office/officeart/2008/layout/LinedList"/>
    <dgm:cxn modelId="{A8396128-6445-4BF8-BAA3-536BC80D9EF1}" type="presParOf" srcId="{F7F0F3F5-7AC9-45C9-8603-19A41BACB9F9}" destId="{F2C4FA9F-62F1-484B-A7FF-5129ADFBFB0D}" srcOrd="15" destOrd="0" presId="urn:microsoft.com/office/officeart/2008/layout/LinedList"/>
    <dgm:cxn modelId="{5DDB9875-0331-4130-A487-38293CC93725}" type="presParOf" srcId="{F2C4FA9F-62F1-484B-A7FF-5129ADFBFB0D}" destId="{06491136-8676-45EF-AE8E-28D4A41BFC44}" srcOrd="0" destOrd="0" presId="urn:microsoft.com/office/officeart/2008/layout/LinedList"/>
    <dgm:cxn modelId="{226D6CB2-4383-418D-8C97-C5B4D456745A}" type="presParOf" srcId="{F2C4FA9F-62F1-484B-A7FF-5129ADFBFB0D}" destId="{7CE29288-2F52-434C-8D26-2F7AD0817E2F}" srcOrd="1" destOrd="0" presId="urn:microsoft.com/office/officeart/2008/layout/LinedList"/>
    <dgm:cxn modelId="{A4BC9A0A-BA25-432B-9570-F26E73FA1FE2}" type="presParOf" srcId="{F7F0F3F5-7AC9-45C9-8603-19A41BACB9F9}" destId="{8E9814EF-19FD-4AB9-B67B-8E5B87B1FB0F}" srcOrd="16" destOrd="0" presId="urn:microsoft.com/office/officeart/2008/layout/LinedList"/>
    <dgm:cxn modelId="{A345F924-D2C8-44EE-9CA3-BAA768072934}" type="presParOf" srcId="{F7F0F3F5-7AC9-45C9-8603-19A41BACB9F9}" destId="{B36DE942-E150-4E88-BA14-0D3A841CFD7C}" srcOrd="17" destOrd="0" presId="urn:microsoft.com/office/officeart/2008/layout/LinedList"/>
    <dgm:cxn modelId="{BD25BC40-F7B7-4DFF-ADCE-A5C48E324D28}" type="presParOf" srcId="{B36DE942-E150-4E88-BA14-0D3A841CFD7C}" destId="{A34C89F2-554D-4F1B-8411-BA8135B42C03}" srcOrd="0" destOrd="0" presId="urn:microsoft.com/office/officeart/2008/layout/LinedList"/>
    <dgm:cxn modelId="{3EA6401B-7F39-4D89-9E3C-917C9B3D3395}" type="presParOf" srcId="{B36DE942-E150-4E88-BA14-0D3A841CFD7C}" destId="{2CF2B593-11FF-4D8C-B9B2-ABBB347CFEAB}" srcOrd="1" destOrd="0" presId="urn:microsoft.com/office/officeart/2008/layout/LinedList"/>
    <dgm:cxn modelId="{8513A136-117A-4ECE-9CB2-D162136193B1}" type="presParOf" srcId="{F7F0F3F5-7AC9-45C9-8603-19A41BACB9F9}" destId="{FBB97E51-1F2C-444D-9DFD-D294E81E44A7}" srcOrd="18" destOrd="0" presId="urn:microsoft.com/office/officeart/2008/layout/LinedList"/>
    <dgm:cxn modelId="{B1D99FB6-3FE6-442C-A077-292906FEA9AC}" type="presParOf" srcId="{F7F0F3F5-7AC9-45C9-8603-19A41BACB9F9}" destId="{02BB06DC-076C-4FEE-B885-9560C6326CA8}" srcOrd="19" destOrd="0" presId="urn:microsoft.com/office/officeart/2008/layout/LinedList"/>
    <dgm:cxn modelId="{A71F5AA6-6713-4D1D-9B2D-3196DEFCFC3A}" type="presParOf" srcId="{02BB06DC-076C-4FEE-B885-9560C6326CA8}" destId="{C153A7D1-1DE8-4DB6-84EE-A1A68D848F58}" srcOrd="0" destOrd="0" presId="urn:microsoft.com/office/officeart/2008/layout/LinedList"/>
    <dgm:cxn modelId="{8BE8ACEA-3DF1-424D-A078-211EBE4DF2A5}" type="presParOf" srcId="{02BB06DC-076C-4FEE-B885-9560C6326CA8}" destId="{45495FF6-24D1-4368-8B59-A4202DDC04D9}" srcOrd="1" destOrd="0" presId="urn:microsoft.com/office/officeart/2008/layout/LinedList"/>
    <dgm:cxn modelId="{9300CA8E-485F-482F-B419-C55B6D5C45B2}" type="presParOf" srcId="{F7F0F3F5-7AC9-45C9-8603-19A41BACB9F9}" destId="{960A39BE-63BD-414F-912B-D5B160E3A039}" srcOrd="20" destOrd="0" presId="urn:microsoft.com/office/officeart/2008/layout/LinedList"/>
    <dgm:cxn modelId="{98086A3C-3FE8-4348-BFAF-D7ECC7039B99}" type="presParOf" srcId="{F7F0F3F5-7AC9-45C9-8603-19A41BACB9F9}" destId="{C3C6EA65-1C0B-445F-875E-07DE62064A1A}" srcOrd="21" destOrd="0" presId="urn:microsoft.com/office/officeart/2008/layout/LinedList"/>
    <dgm:cxn modelId="{89C6DC5A-5EB3-470E-8C9D-36CEA6EADC10}" type="presParOf" srcId="{C3C6EA65-1C0B-445F-875E-07DE62064A1A}" destId="{B4CD7453-C9DF-48C1-AD54-E4C62A58E6F1}" srcOrd="0" destOrd="0" presId="urn:microsoft.com/office/officeart/2008/layout/LinedList"/>
    <dgm:cxn modelId="{EF0AD887-E3CC-4BD3-BA4E-BFAA7C092B4E}" type="presParOf" srcId="{C3C6EA65-1C0B-445F-875E-07DE62064A1A}" destId="{82840CDA-1BF7-4F25-98CD-B2280CE5A0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05138-3B13-413A-B9A2-EEB7AFD8B24E}">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It utilizes the Data such as blood pressure, cholesterol, diabetes and then tries to predict the possible heart disease in patients  (future Predication by diagnosis).</a:t>
          </a:r>
        </a:p>
      </dsp:txBody>
      <dsp:txXfrm>
        <a:off x="32418" y="32418"/>
        <a:ext cx="8094307" cy="1041985"/>
      </dsp:txXfrm>
    </dsp:sp>
    <dsp:sp modelId="{4104BC5D-A9C4-49A2-92CD-B9E4F04906AE}">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may help in talking Preventive measure and hence can try to avoid the possibility of heart disease in patient.</a:t>
          </a:r>
        </a:p>
      </dsp:txBody>
      <dsp:txXfrm>
        <a:off x="852005" y="1323709"/>
        <a:ext cx="7684797" cy="1041985"/>
      </dsp:txXfrm>
    </dsp:sp>
    <dsp:sp modelId="{DC8AA510-AF3F-4F44-BFB5-2DBEED28AE7C}">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 When a patient is predicated as positive for heart disease, then the medical data for the patient can be analyzed  by the doctors</a:t>
          </a:r>
        </a:p>
      </dsp:txBody>
      <dsp:txXfrm>
        <a:off x="1671592" y="2615001"/>
        <a:ext cx="7684797" cy="1041985"/>
      </dsp:txXfrm>
    </dsp:sp>
    <dsp:sp modelId="{CF13D652-A3B1-43D9-81A0-6F1A70431F04}">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E511B4AA-59AD-476A-8144-009B47050DA0}">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2F98C-A5E7-479D-A96B-6264B46A17AA}">
      <dsp:nvSpPr>
        <dsp:cNvPr id="0" name=""/>
        <dsp:cNvSpPr/>
      </dsp:nvSpPr>
      <dsp:spPr>
        <a:xfrm>
          <a:off x="0" y="109709"/>
          <a:ext cx="11954932"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In this work, Eleven  machine leaning algorithms which include</a:t>
          </a:r>
        </a:p>
      </dsp:txBody>
      <dsp:txXfrm>
        <a:off x="40724" y="150433"/>
        <a:ext cx="11873484" cy="752780"/>
      </dsp:txXfrm>
    </dsp:sp>
    <dsp:sp modelId="{8FA90DAF-F28A-4457-8425-A69A888CDFC9}">
      <dsp:nvSpPr>
        <dsp:cNvPr id="0" name=""/>
        <dsp:cNvSpPr/>
      </dsp:nvSpPr>
      <dsp:spPr>
        <a:xfrm>
          <a:off x="0" y="943937"/>
          <a:ext cx="11954932"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956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1) Random Forest</a:t>
          </a:r>
        </a:p>
        <a:p>
          <a:pPr marL="171450" lvl="1" indent="-171450" algn="l" defTabSz="711200">
            <a:lnSpc>
              <a:spcPct val="90000"/>
            </a:lnSpc>
            <a:spcBef>
              <a:spcPct val="0"/>
            </a:spcBef>
            <a:spcAft>
              <a:spcPct val="20000"/>
            </a:spcAft>
            <a:buChar char="•"/>
          </a:pPr>
          <a:r>
            <a:rPr lang="en-US" sz="1600" kern="1200" dirty="0"/>
            <a:t>2) SVM </a:t>
          </a:r>
        </a:p>
        <a:p>
          <a:pPr marL="171450" lvl="1" indent="-171450" algn="l" defTabSz="711200">
            <a:lnSpc>
              <a:spcPct val="90000"/>
            </a:lnSpc>
            <a:spcBef>
              <a:spcPct val="0"/>
            </a:spcBef>
            <a:spcAft>
              <a:spcPct val="20000"/>
            </a:spcAft>
            <a:buChar char="•"/>
          </a:pPr>
          <a:r>
            <a:rPr lang="en-US" sz="1600" kern="1200" dirty="0"/>
            <a:t>3) Decision Tree </a:t>
          </a:r>
        </a:p>
        <a:p>
          <a:pPr marL="171450" lvl="1" indent="-171450" algn="l" defTabSz="711200">
            <a:lnSpc>
              <a:spcPct val="90000"/>
            </a:lnSpc>
            <a:spcBef>
              <a:spcPct val="0"/>
            </a:spcBef>
            <a:spcAft>
              <a:spcPct val="20000"/>
            </a:spcAft>
            <a:buChar char="•"/>
          </a:pPr>
          <a:r>
            <a:rPr lang="en-US" sz="1600" kern="1200" dirty="0"/>
            <a:t>4) Naïve Bayes </a:t>
          </a:r>
        </a:p>
        <a:p>
          <a:pPr marL="171450" lvl="1" indent="-171450" algn="l" defTabSz="711200">
            <a:lnSpc>
              <a:spcPct val="90000"/>
            </a:lnSpc>
            <a:spcBef>
              <a:spcPct val="0"/>
            </a:spcBef>
            <a:spcAft>
              <a:spcPct val="20000"/>
            </a:spcAft>
            <a:buChar char="•"/>
          </a:pPr>
          <a:r>
            <a:rPr lang="en-US" sz="1600" kern="1200" dirty="0"/>
            <a:t>5) ANN</a:t>
          </a:r>
        </a:p>
        <a:p>
          <a:pPr marL="171450" lvl="1" indent="-171450" algn="l" defTabSz="711200">
            <a:lnSpc>
              <a:spcPct val="90000"/>
            </a:lnSpc>
            <a:spcBef>
              <a:spcPct val="0"/>
            </a:spcBef>
            <a:spcAft>
              <a:spcPct val="20000"/>
            </a:spcAft>
            <a:buChar char="•"/>
          </a:pPr>
          <a:r>
            <a:rPr lang="en-US" sz="1600" kern="1200" dirty="0"/>
            <a:t>6) DNN </a:t>
          </a:r>
        </a:p>
        <a:p>
          <a:pPr marL="171450" lvl="1" indent="-171450" algn="l" defTabSz="711200">
            <a:lnSpc>
              <a:spcPct val="90000"/>
            </a:lnSpc>
            <a:spcBef>
              <a:spcPct val="0"/>
            </a:spcBef>
            <a:spcAft>
              <a:spcPct val="20000"/>
            </a:spcAft>
            <a:buChar char="•"/>
          </a:pPr>
          <a:r>
            <a:rPr lang="en-US" sz="1600" kern="1200" dirty="0"/>
            <a:t>7) KNN </a:t>
          </a:r>
        </a:p>
        <a:p>
          <a:pPr marL="171450" lvl="1" indent="-171450" algn="l" defTabSz="711200">
            <a:lnSpc>
              <a:spcPct val="90000"/>
            </a:lnSpc>
            <a:spcBef>
              <a:spcPct val="0"/>
            </a:spcBef>
            <a:spcAft>
              <a:spcPct val="20000"/>
            </a:spcAft>
            <a:buChar char="•"/>
          </a:pPr>
          <a:r>
            <a:rPr lang="en-US" sz="1600" kern="1200" dirty="0"/>
            <a:t>8) Logistic Regression </a:t>
          </a:r>
        </a:p>
        <a:p>
          <a:pPr marL="171450" lvl="1" indent="-171450" algn="l" defTabSz="711200">
            <a:lnSpc>
              <a:spcPct val="90000"/>
            </a:lnSpc>
            <a:spcBef>
              <a:spcPct val="0"/>
            </a:spcBef>
            <a:spcAft>
              <a:spcPct val="20000"/>
            </a:spcAft>
            <a:buChar char="•"/>
          </a:pPr>
          <a:r>
            <a:rPr lang="en-US" sz="1600" kern="1200" dirty="0"/>
            <a:t>9) Linear Regression </a:t>
          </a:r>
        </a:p>
        <a:p>
          <a:pPr marL="171450" lvl="1" indent="-171450" algn="l" defTabSz="711200">
            <a:lnSpc>
              <a:spcPct val="90000"/>
            </a:lnSpc>
            <a:spcBef>
              <a:spcPct val="0"/>
            </a:spcBef>
            <a:spcAft>
              <a:spcPct val="20000"/>
            </a:spcAft>
            <a:buChar char="•"/>
          </a:pPr>
          <a:r>
            <a:rPr lang="en-US" sz="1600" kern="1200" dirty="0"/>
            <a:t>10) Ada-boost </a:t>
          </a:r>
        </a:p>
        <a:p>
          <a:pPr marL="171450" lvl="1" indent="-171450" algn="l" defTabSz="711200">
            <a:lnSpc>
              <a:spcPct val="90000"/>
            </a:lnSpc>
            <a:spcBef>
              <a:spcPct val="0"/>
            </a:spcBef>
            <a:spcAft>
              <a:spcPct val="20000"/>
            </a:spcAft>
            <a:buChar char="•"/>
          </a:pPr>
          <a:r>
            <a:rPr lang="en-US" sz="1600" kern="1200" dirty="0"/>
            <a:t>11) </a:t>
          </a:r>
          <a:r>
            <a:rPr lang="en-US" sz="1600" kern="1200" dirty="0" err="1"/>
            <a:t>Xg</a:t>
          </a:r>
          <a:r>
            <a:rPr lang="en-US" sz="1600" kern="1200" dirty="0"/>
            <a:t>-boost  </a:t>
          </a:r>
        </a:p>
      </dsp:txBody>
      <dsp:txXfrm>
        <a:off x="0" y="943937"/>
        <a:ext cx="11954932" cy="3042900"/>
      </dsp:txXfrm>
    </dsp:sp>
    <dsp:sp modelId="{DB65DD4D-E4DB-4637-BDCC-72DA207A605C}">
      <dsp:nvSpPr>
        <dsp:cNvPr id="0" name=""/>
        <dsp:cNvSpPr/>
      </dsp:nvSpPr>
      <dsp:spPr>
        <a:xfrm>
          <a:off x="0" y="3986837"/>
          <a:ext cx="11954932"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These algorithms are used to unfold a prediction system which will analyze and predict whether the particular patient is pertaining to any heart disease or not with best accuracy.</a:t>
          </a:r>
        </a:p>
      </dsp:txBody>
      <dsp:txXfrm>
        <a:off x="40724" y="4027561"/>
        <a:ext cx="11873484" cy="752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FFAC3-4B75-4D61-BD5D-251CAA276A46}">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BC5FF-D8F2-4438-8CB3-349DBB23671A}">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It works in four steps: </a:t>
          </a:r>
        </a:p>
      </dsp:txBody>
      <dsp:txXfrm>
        <a:off x="0" y="531"/>
        <a:ext cx="10515600" cy="870055"/>
      </dsp:txXfrm>
    </dsp:sp>
    <dsp:sp modelId="{0864308F-E864-4CA6-A56B-10837C353B94}">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4F580-1342-4957-8B99-EAE5689A0241}">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Select random samples from a given dataset. </a:t>
          </a:r>
        </a:p>
      </dsp:txBody>
      <dsp:txXfrm>
        <a:off x="0" y="870586"/>
        <a:ext cx="10515600" cy="870055"/>
      </dsp:txXfrm>
    </dsp:sp>
    <dsp:sp modelId="{47E0118F-314D-46E6-9098-DB74593EEFCB}">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5E139-9D41-4AAF-B058-78F7CD94C742}">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Construct a Decision Tree for each sample and get a prediction result from each Decision Tree. </a:t>
          </a:r>
        </a:p>
      </dsp:txBody>
      <dsp:txXfrm>
        <a:off x="0" y="1740641"/>
        <a:ext cx="10515600" cy="870055"/>
      </dsp:txXfrm>
    </dsp:sp>
    <dsp:sp modelId="{C08611D6-6A8F-449A-A30B-EEDB345BF7D6}">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2E4EF-2986-434A-96D1-19B8F1735D90}">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Perform a vote for each predicted result. </a:t>
          </a:r>
        </a:p>
      </dsp:txBody>
      <dsp:txXfrm>
        <a:off x="0" y="2610696"/>
        <a:ext cx="10515600" cy="870055"/>
      </dsp:txXfrm>
    </dsp:sp>
    <dsp:sp modelId="{E7FEAFC9-31AD-450D-B842-ECC1357B985F}">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CCB7F-DB6A-4F53-A8A9-E7A1AA2DEBB4}">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Select the prediction result with the most votes as the final prediction. </a:t>
          </a:r>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580A7-AA86-40D8-8646-1808F7D573D8}">
      <dsp:nvSpPr>
        <dsp:cNvPr id="0" name=""/>
        <dsp:cNvSpPr/>
      </dsp:nvSpPr>
      <dsp:spPr>
        <a:xfrm>
          <a:off x="0" y="2881"/>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4F941-2E39-40DF-9515-F449C6B9C274}">
      <dsp:nvSpPr>
        <dsp:cNvPr id="0" name=""/>
        <dsp:cNvSpPr/>
      </dsp:nvSpPr>
      <dsp:spPr>
        <a:xfrm>
          <a:off x="0" y="2881"/>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 Animesh Hazra, Arkomita Mukherjee, Amit Gupta, Asmita Mukherjee, “Heart Disease Diagnosis and Prediction Using Machine Learning and Data Mining Techniques: A Review”, Research Gate Publications, July 2017, pp.2137-2159. </a:t>
          </a:r>
          <a:endParaRPr lang="en-US" sz="1500" kern="1200"/>
        </a:p>
      </dsp:txBody>
      <dsp:txXfrm>
        <a:off x="0" y="2881"/>
        <a:ext cx="12115800" cy="535954"/>
      </dsp:txXfrm>
    </dsp:sp>
    <dsp:sp modelId="{1E71BCD1-F239-49EB-980E-487EB12DE47F}">
      <dsp:nvSpPr>
        <dsp:cNvPr id="0" name=""/>
        <dsp:cNvSpPr/>
      </dsp:nvSpPr>
      <dsp:spPr>
        <a:xfrm>
          <a:off x="0" y="538836"/>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28E3D-34DA-45A9-B526-48BDEE0342C5}">
      <dsp:nvSpPr>
        <dsp:cNvPr id="0" name=""/>
        <dsp:cNvSpPr/>
      </dsp:nvSpPr>
      <dsp:spPr>
        <a:xfrm>
          <a:off x="0" y="538836"/>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[2] V. Krishnaiah, G. Narsimha, N. Subhash Chandra,“Heart Disease Prediction System using Data Mining Techniques and Intelligent Fuzzy Approach: A Review”,International Journal of Computer Applications,February 2016. </a:t>
          </a:r>
          <a:endParaRPr lang="en-US" sz="1500" kern="1200"/>
        </a:p>
      </dsp:txBody>
      <dsp:txXfrm>
        <a:off x="0" y="538836"/>
        <a:ext cx="12115800" cy="535954"/>
      </dsp:txXfrm>
    </dsp:sp>
    <dsp:sp modelId="{B04E9594-F01D-4CEF-9A3D-4A1B4D338C4A}">
      <dsp:nvSpPr>
        <dsp:cNvPr id="0" name=""/>
        <dsp:cNvSpPr/>
      </dsp:nvSpPr>
      <dsp:spPr>
        <a:xfrm>
          <a:off x="0" y="1074790"/>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C8FF4-3483-4350-8849-8143DFAF5378}">
      <dsp:nvSpPr>
        <dsp:cNvPr id="0" name=""/>
        <dsp:cNvSpPr/>
      </dsp:nvSpPr>
      <dsp:spPr>
        <a:xfrm>
          <a:off x="0" y="1074790"/>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[3] Guizhou Hu, Martin M. Root,“Building Prediction Models for Coronary Heart Disease by Synthesizing Multiple Longitudinal Research Findings”, European Science of Cardiology, 10 May 2005. </a:t>
          </a:r>
          <a:endParaRPr lang="en-US" sz="1500" kern="1200"/>
        </a:p>
      </dsp:txBody>
      <dsp:txXfrm>
        <a:off x="0" y="1074790"/>
        <a:ext cx="12115800" cy="535954"/>
      </dsp:txXfrm>
    </dsp:sp>
    <dsp:sp modelId="{7B4307D7-082E-42B6-B164-4536154D7B42}">
      <dsp:nvSpPr>
        <dsp:cNvPr id="0" name=""/>
        <dsp:cNvSpPr/>
      </dsp:nvSpPr>
      <dsp:spPr>
        <a:xfrm>
          <a:off x="0" y="1610745"/>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1540D-AE7B-46F6-96D6-89FAD77474A5}">
      <dsp:nvSpPr>
        <dsp:cNvPr id="0" name=""/>
        <dsp:cNvSpPr/>
      </dsp:nvSpPr>
      <dsp:spPr>
        <a:xfrm>
          <a:off x="0" y="1610745"/>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[4] T.Mythili, Dev Mukherji, Nikita Padaila and Abhiram</a:t>
          </a:r>
          <a:r>
            <a:rPr lang="en-US" sz="1500" kern="1200"/>
            <a:t> </a:t>
          </a:r>
          <a:r>
            <a:rPr lang="en-US" sz="1500" b="0" i="0" kern="1200"/>
            <a:t>Naidu, “A Heart Disease Prediction Model using SVM- Decision Trees- Logistic Regression (SDL)”,International Journal of Computer Applications, vol.68,16 April 2013</a:t>
          </a:r>
          <a:endParaRPr lang="en-US" sz="1500" kern="1200"/>
        </a:p>
      </dsp:txBody>
      <dsp:txXfrm>
        <a:off x="0" y="1610745"/>
        <a:ext cx="12115800" cy="535954"/>
      </dsp:txXfrm>
    </dsp:sp>
    <dsp:sp modelId="{04BB3408-4EDA-4B22-8404-D3B5B18B787E}">
      <dsp:nvSpPr>
        <dsp:cNvPr id="0" name=""/>
        <dsp:cNvSpPr/>
      </dsp:nvSpPr>
      <dsp:spPr>
        <a:xfrm>
          <a:off x="0" y="2146700"/>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40407-8194-450C-ACF4-8B29BD3E8C34}">
      <dsp:nvSpPr>
        <dsp:cNvPr id="0" name=""/>
        <dsp:cNvSpPr/>
      </dsp:nvSpPr>
      <dsp:spPr>
        <a:xfrm>
          <a:off x="0" y="2146700"/>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[5] Nimai Chand Das Adhikari, Arpana Alka, and rajat Garg, “HPPS: Heart Problem Prediction System using Machine Learning”. </a:t>
          </a:r>
          <a:endParaRPr lang="en-US" sz="1500" kern="1200"/>
        </a:p>
      </dsp:txBody>
      <dsp:txXfrm>
        <a:off x="0" y="2146700"/>
        <a:ext cx="12115800" cy="535954"/>
      </dsp:txXfrm>
    </dsp:sp>
    <dsp:sp modelId="{78027EF6-BC24-4A57-B4CC-BE6B8EC1EC19}">
      <dsp:nvSpPr>
        <dsp:cNvPr id="0" name=""/>
        <dsp:cNvSpPr/>
      </dsp:nvSpPr>
      <dsp:spPr>
        <a:xfrm>
          <a:off x="0" y="2682654"/>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4B55B-FC70-4BAB-9416-9C7C4B68AC8D}">
      <dsp:nvSpPr>
        <dsp:cNvPr id="0" name=""/>
        <dsp:cNvSpPr/>
      </dsp:nvSpPr>
      <dsp:spPr>
        <a:xfrm>
          <a:off x="0" y="2682654"/>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[6] K. Polaraju, D. Durga Prasad, “Prediction of Heart Disease using Multiple Linear Regression Model”,International Journal of Engineering Development and Research Development, ISSN:2321-9939, 2017. </a:t>
          </a:r>
          <a:endParaRPr lang="en-US" sz="1500" kern="1200"/>
        </a:p>
      </dsp:txBody>
      <dsp:txXfrm>
        <a:off x="0" y="2682654"/>
        <a:ext cx="12115800" cy="535954"/>
      </dsp:txXfrm>
    </dsp:sp>
    <dsp:sp modelId="{02DE5A41-E3BE-4DBF-82EF-24DC2437540F}">
      <dsp:nvSpPr>
        <dsp:cNvPr id="0" name=""/>
        <dsp:cNvSpPr/>
      </dsp:nvSpPr>
      <dsp:spPr>
        <a:xfrm>
          <a:off x="0" y="3218609"/>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A3893-5E1D-47FB-80A9-346AC45461F7}">
      <dsp:nvSpPr>
        <dsp:cNvPr id="0" name=""/>
        <dsp:cNvSpPr/>
      </dsp:nvSpPr>
      <dsp:spPr>
        <a:xfrm>
          <a:off x="0" y="3218609"/>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[7] Marjia Sultana, Afrin Haider, “Heart Disease Prediction using WEKA tool and 10-Fold cross-validation”, The Institute of Electrical and Electronics Engineers, March 2017. </a:t>
          </a:r>
          <a:endParaRPr lang="en-US" sz="1500" kern="1200"/>
        </a:p>
      </dsp:txBody>
      <dsp:txXfrm>
        <a:off x="0" y="3218609"/>
        <a:ext cx="12115800" cy="535954"/>
      </dsp:txXfrm>
    </dsp:sp>
    <dsp:sp modelId="{A99F9E51-9362-41D8-B3FA-C37940A2A597}">
      <dsp:nvSpPr>
        <dsp:cNvPr id="0" name=""/>
        <dsp:cNvSpPr/>
      </dsp:nvSpPr>
      <dsp:spPr>
        <a:xfrm>
          <a:off x="0" y="3754563"/>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91136-8676-45EF-AE8E-28D4A41BFC44}">
      <dsp:nvSpPr>
        <dsp:cNvPr id="0" name=""/>
        <dsp:cNvSpPr/>
      </dsp:nvSpPr>
      <dsp:spPr>
        <a:xfrm>
          <a:off x="0" y="3754563"/>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[8] Dr.S.Seema Shedole, Kumari Deepika, “Predictive analytics to prevent and control chronic disease”, https://www.researchgate.net/punlication/316530782,January 2016.</a:t>
          </a:r>
          <a:endParaRPr lang="en-US" sz="1500" kern="1200"/>
        </a:p>
      </dsp:txBody>
      <dsp:txXfrm>
        <a:off x="0" y="3754563"/>
        <a:ext cx="12115800" cy="535954"/>
      </dsp:txXfrm>
    </dsp:sp>
    <dsp:sp modelId="{8E9814EF-19FD-4AB9-B67B-8E5B87B1FB0F}">
      <dsp:nvSpPr>
        <dsp:cNvPr id="0" name=""/>
        <dsp:cNvSpPr/>
      </dsp:nvSpPr>
      <dsp:spPr>
        <a:xfrm>
          <a:off x="0" y="4290518"/>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C89F2-554D-4F1B-8411-BA8135B42C03}">
      <dsp:nvSpPr>
        <dsp:cNvPr id="0" name=""/>
        <dsp:cNvSpPr/>
      </dsp:nvSpPr>
      <dsp:spPr>
        <a:xfrm>
          <a:off x="0" y="4290518"/>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[9] Ashok kumar Dwivedi, “Evaluate the performance of different machine learning techniques for prediction of heart disease using ten-fold cross-validation”, Springer, 17 September 2016. </a:t>
          </a:r>
          <a:endParaRPr lang="en-US" sz="1500" kern="1200"/>
        </a:p>
      </dsp:txBody>
      <dsp:txXfrm>
        <a:off x="0" y="4290518"/>
        <a:ext cx="12115800" cy="535954"/>
      </dsp:txXfrm>
    </dsp:sp>
    <dsp:sp modelId="{FBB97E51-1F2C-444D-9DFD-D294E81E44A7}">
      <dsp:nvSpPr>
        <dsp:cNvPr id="0" name=""/>
        <dsp:cNvSpPr/>
      </dsp:nvSpPr>
      <dsp:spPr>
        <a:xfrm>
          <a:off x="0" y="4826473"/>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3A7D1-1DE8-4DB6-84EE-A1A68D848F58}">
      <dsp:nvSpPr>
        <dsp:cNvPr id="0" name=""/>
        <dsp:cNvSpPr/>
      </dsp:nvSpPr>
      <dsp:spPr>
        <a:xfrm>
          <a:off x="0" y="4826473"/>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[10] Megha Shahi, R. Kaur Gurm, “Heart Disease Prediction System using Data Mining Techniques”, Orient J. Computer Science Technology, vol.6 2017, pp.457-466</a:t>
          </a:r>
          <a:endParaRPr lang="en-US" sz="1500" kern="1200"/>
        </a:p>
      </dsp:txBody>
      <dsp:txXfrm>
        <a:off x="0" y="4826473"/>
        <a:ext cx="12115800" cy="535954"/>
      </dsp:txXfrm>
    </dsp:sp>
    <dsp:sp modelId="{960A39BE-63BD-414F-912B-D5B160E3A039}">
      <dsp:nvSpPr>
        <dsp:cNvPr id="0" name=""/>
        <dsp:cNvSpPr/>
      </dsp:nvSpPr>
      <dsp:spPr>
        <a:xfrm>
          <a:off x="0" y="5362427"/>
          <a:ext cx="1211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D7453-C9DF-48C1-AD54-E4C62A58E6F1}">
      <dsp:nvSpPr>
        <dsp:cNvPr id="0" name=""/>
        <dsp:cNvSpPr/>
      </dsp:nvSpPr>
      <dsp:spPr>
        <a:xfrm>
          <a:off x="0" y="5362427"/>
          <a:ext cx="12115800" cy="535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[11] Purushottam, Prof. (Dr.) Kanak Saxena, Richa Sharma, “Efficient Heart Disease Prediction System”, 2016, pp.962-969</a:t>
          </a:r>
          <a:endParaRPr lang="en-US" sz="1500" kern="1200"/>
        </a:p>
      </dsp:txBody>
      <dsp:txXfrm>
        <a:off x="0" y="5362427"/>
        <a:ext cx="12115800" cy="53595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310FD-265A-47FE-A330-D4B436131129}"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7AFA9-D8C2-4959-80AC-0703004DA057}" type="slidenum">
              <a:rPr lang="en-US" smtClean="0"/>
              <a:t>‹#›</a:t>
            </a:fld>
            <a:endParaRPr lang="en-US"/>
          </a:p>
        </p:txBody>
      </p:sp>
    </p:spTree>
    <p:extLst>
      <p:ext uri="{BB962C8B-B14F-4D97-AF65-F5344CB8AC3E}">
        <p14:creationId xmlns:p14="http://schemas.microsoft.com/office/powerpoint/2010/main" val="327635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7AFA9-D8C2-4959-80AC-0703004DA057}" type="slidenum">
              <a:rPr lang="en-US" smtClean="0"/>
              <a:t>6</a:t>
            </a:fld>
            <a:endParaRPr lang="en-US"/>
          </a:p>
        </p:txBody>
      </p:sp>
    </p:spTree>
    <p:extLst>
      <p:ext uri="{BB962C8B-B14F-4D97-AF65-F5344CB8AC3E}">
        <p14:creationId xmlns:p14="http://schemas.microsoft.com/office/powerpoint/2010/main" val="138459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7AFA9-D8C2-4959-80AC-0703004DA057}" type="slidenum">
              <a:rPr lang="en-US" smtClean="0"/>
              <a:t>49</a:t>
            </a:fld>
            <a:endParaRPr lang="en-US"/>
          </a:p>
        </p:txBody>
      </p:sp>
    </p:spTree>
    <p:extLst>
      <p:ext uri="{BB962C8B-B14F-4D97-AF65-F5344CB8AC3E}">
        <p14:creationId xmlns:p14="http://schemas.microsoft.com/office/powerpoint/2010/main" val="394493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37AFA9-D8C2-4959-80AC-0703004DA057}" type="slidenum">
              <a:rPr lang="en-US" smtClean="0"/>
              <a:t>72</a:t>
            </a:fld>
            <a:endParaRPr lang="en-US"/>
          </a:p>
        </p:txBody>
      </p:sp>
    </p:spTree>
    <p:extLst>
      <p:ext uri="{BB962C8B-B14F-4D97-AF65-F5344CB8AC3E}">
        <p14:creationId xmlns:p14="http://schemas.microsoft.com/office/powerpoint/2010/main" val="91878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3FF8-5725-2BB2-040C-191EC1D016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D5BF49-719A-7FAB-B51D-CA039857B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540E12-9FE5-88E9-2B58-11C48307AC2E}"/>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6E2E00E8-AE1B-4941-1F8F-65835F653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16D43-937A-3229-3A9F-2C1E3FF2DCD0}"/>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420785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989A-E1E7-EB3F-F0A9-13EDCF032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F9B43F-79C0-34B8-3344-506C6431E9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74493-9383-7DF9-D401-CB16FAE7C5EA}"/>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E6084659-F3C2-2DF8-8198-06249D53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E84B5-B8EC-23EB-995C-6E8BFB9FA042}"/>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49454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98A5C-50A2-E7D0-DBB8-8A9F61D9A6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1102D5-536D-C81C-31E7-996BE5B0C9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0631-3AF7-108F-1DA4-FA6315952B59}"/>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7E61EF11-620B-70A9-B4C4-C7ED8B3C8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47B97-B3B5-29B8-5C5B-D984D0D5A15A}"/>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91980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C4B1-F998-BFC8-9ADD-0AC3257B8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410E5-252D-92D8-2A86-F2EBC452B5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BCEBD-969B-EED9-E1D3-CA9AA237CBFF}"/>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DEA13306-1EAC-8FF8-2F7E-8A357332C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7B5D-BB5A-93A6-2C51-0C21CADAB2E1}"/>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5372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1A85-15A7-1500-58CF-F6C464568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B5E905-DECE-43BA-C4E6-2B43B0045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0BA90-C044-F2A3-62C7-46E465AF22FD}"/>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3D051433-DA4C-D2F5-59FF-01CD70362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F48D7-F010-917B-A574-845BF74CF7B3}"/>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3459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B05B-1F01-BD0E-4135-94C390D9F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DAF8A-14CB-F632-7B56-7D8AB2634F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89839-47C8-7F5E-2A96-E840A1E4C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E5E778-0662-9F72-98AF-2F89CC6C2045}"/>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6" name="Footer Placeholder 5">
            <a:extLst>
              <a:ext uri="{FF2B5EF4-FFF2-40B4-BE49-F238E27FC236}">
                <a16:creationId xmlns:a16="http://schemas.microsoft.com/office/drawing/2014/main" id="{85D17323-C6A6-F896-0355-4C2AFF163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0E3E1-070A-CB16-4B68-7874A531209C}"/>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3610541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2557-5818-0FCA-2829-F74D6580DA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49FDF-F544-E5CB-A0C9-571EC2D73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57552-A108-3DEF-3DFB-11F67747A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C23B1-5016-9BE7-B253-0E24D0A2F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A9D50-9226-6F8E-D3AD-5F8C4130E2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1BF67A-56FF-01A2-9A89-6DED05062F61}"/>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8" name="Footer Placeholder 7">
            <a:extLst>
              <a:ext uri="{FF2B5EF4-FFF2-40B4-BE49-F238E27FC236}">
                <a16:creationId xmlns:a16="http://schemas.microsoft.com/office/drawing/2014/main" id="{BC45F007-EAF5-6810-33B8-1508D06B0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781E0-418F-618C-9C32-9747B18C66D4}"/>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9992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820A-7C48-D8E0-378A-94832B12AE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D2C0F1-5525-0624-25B1-EED1079E3E3C}"/>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4" name="Footer Placeholder 3">
            <a:extLst>
              <a:ext uri="{FF2B5EF4-FFF2-40B4-BE49-F238E27FC236}">
                <a16:creationId xmlns:a16="http://schemas.microsoft.com/office/drawing/2014/main" id="{7FF9AD9C-5C34-372D-4F4C-385A8F5152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31A93-E74A-7A89-6F10-B0E7E9196179}"/>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4041388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8FB76-3F5D-B791-C7C1-B62C543A57A5}"/>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3" name="Footer Placeholder 2">
            <a:extLst>
              <a:ext uri="{FF2B5EF4-FFF2-40B4-BE49-F238E27FC236}">
                <a16:creationId xmlns:a16="http://schemas.microsoft.com/office/drawing/2014/main" id="{A1CBFF68-3E1B-7A35-1A04-626C495E79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597E9E-9B47-96F8-5BDA-3E193DCDA040}"/>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24050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C9F5-2BC8-DDB7-F3D8-E9D726187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69E4E1-B969-C165-C37B-16F8767288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434148-DC2F-AFA1-B5CF-A817FA7F3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943FD-B84B-B01B-1937-5AAB340BAC0C}"/>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6" name="Footer Placeholder 5">
            <a:extLst>
              <a:ext uri="{FF2B5EF4-FFF2-40B4-BE49-F238E27FC236}">
                <a16:creationId xmlns:a16="http://schemas.microsoft.com/office/drawing/2014/main" id="{E752E499-D205-50C2-FA73-39BBD37F50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D2A34-65F9-6FF1-90C5-F93F771E5DD1}"/>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94473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B26D-A26B-1B8A-1EDD-4514F882C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645A68-B33C-E992-F2D9-7EEA4992B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69CF10-7419-618B-B12F-47A8E8BF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FAE2B-B392-69B0-9D80-7CEF8D8E7229}"/>
              </a:ext>
            </a:extLst>
          </p:cNvPr>
          <p:cNvSpPr>
            <a:spLocks noGrp="1"/>
          </p:cNvSpPr>
          <p:nvPr>
            <p:ph type="dt" sz="half" idx="10"/>
          </p:nvPr>
        </p:nvSpPr>
        <p:spPr/>
        <p:txBody>
          <a:bodyPr/>
          <a:lstStyle/>
          <a:p>
            <a:fld id="{82B0D324-97D6-439E-838D-D84C4D5234D9}" type="datetimeFigureOut">
              <a:rPr lang="en-US" smtClean="0"/>
              <a:t>3/6/2024</a:t>
            </a:fld>
            <a:endParaRPr lang="en-US"/>
          </a:p>
        </p:txBody>
      </p:sp>
      <p:sp>
        <p:nvSpPr>
          <p:cNvPr id="6" name="Footer Placeholder 5">
            <a:extLst>
              <a:ext uri="{FF2B5EF4-FFF2-40B4-BE49-F238E27FC236}">
                <a16:creationId xmlns:a16="http://schemas.microsoft.com/office/drawing/2014/main" id="{6E723F08-9566-19A4-2CEA-86710217C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1ABE2-1CE5-E125-164B-E3D72267C22D}"/>
              </a:ext>
            </a:extLst>
          </p:cNvPr>
          <p:cNvSpPr>
            <a:spLocks noGrp="1"/>
          </p:cNvSpPr>
          <p:nvPr>
            <p:ph type="sldNum" sz="quarter" idx="12"/>
          </p:nvPr>
        </p:nvSpPr>
        <p:spPr/>
        <p:txBody>
          <a:bodyPr/>
          <a:lstStyle/>
          <a:p>
            <a:fld id="{8D50348D-67C6-416A-B96A-958F3E15C5DA}" type="slidenum">
              <a:rPr lang="en-US" smtClean="0"/>
              <a:t>‹#›</a:t>
            </a:fld>
            <a:endParaRPr lang="en-US"/>
          </a:p>
        </p:txBody>
      </p:sp>
    </p:spTree>
    <p:extLst>
      <p:ext uri="{BB962C8B-B14F-4D97-AF65-F5344CB8AC3E}">
        <p14:creationId xmlns:p14="http://schemas.microsoft.com/office/powerpoint/2010/main" val="154121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0BD44-8110-5C3C-BE51-1C0ADC0C39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A918C-AF99-E097-3412-A99356D38A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F6245-4FF5-2817-DA89-66A73708B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0D324-97D6-439E-838D-D84C4D5234D9}" type="datetimeFigureOut">
              <a:rPr lang="en-US" smtClean="0"/>
              <a:t>3/6/2024</a:t>
            </a:fld>
            <a:endParaRPr lang="en-US"/>
          </a:p>
        </p:txBody>
      </p:sp>
      <p:sp>
        <p:nvSpPr>
          <p:cNvPr id="5" name="Footer Placeholder 4">
            <a:extLst>
              <a:ext uri="{FF2B5EF4-FFF2-40B4-BE49-F238E27FC236}">
                <a16:creationId xmlns:a16="http://schemas.microsoft.com/office/drawing/2014/main" id="{70E1180A-76AD-5777-4877-BFC26F2331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3E6D8F-1D37-AFCF-E7CF-4F13CF5B1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0348D-67C6-416A-B96A-958F3E15C5DA}" type="slidenum">
              <a:rPr lang="en-US" smtClean="0"/>
              <a:t>‹#›</a:t>
            </a:fld>
            <a:endParaRPr lang="en-US"/>
          </a:p>
        </p:txBody>
      </p:sp>
    </p:spTree>
    <p:extLst>
      <p:ext uri="{BB962C8B-B14F-4D97-AF65-F5344CB8AC3E}">
        <p14:creationId xmlns:p14="http://schemas.microsoft.com/office/powerpoint/2010/main" val="4139086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hyperlink" Target="https://www.geeksforgeeks.org/precision-and-recall-in-information-retrieval/" TargetMode="Externa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42.jpe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09D2B-7360-1957-5E26-0CACEA70F4D7}"/>
              </a:ext>
            </a:extLst>
          </p:cNvPr>
          <p:cNvSpPr>
            <a:spLocks noGrp="1"/>
          </p:cNvSpPr>
          <p:nvPr>
            <p:ph type="ctrTitle"/>
          </p:nvPr>
        </p:nvSpPr>
        <p:spPr>
          <a:xfrm>
            <a:off x="778933" y="4282006"/>
            <a:ext cx="10574867" cy="950393"/>
          </a:xfrm>
        </p:spPr>
        <p:txBody>
          <a:bodyPr>
            <a:normAutofit/>
          </a:bodyPr>
          <a:lstStyle/>
          <a:p>
            <a:r>
              <a:rPr lang="en-US" sz="3700">
                <a:solidFill>
                  <a:schemeClr val="accent1"/>
                </a:solidFill>
              </a:rPr>
              <a:t>ABHAY KUMAR </a:t>
            </a:r>
          </a:p>
        </p:txBody>
      </p:sp>
      <p:sp>
        <p:nvSpPr>
          <p:cNvPr id="3" name="Subtitle 2">
            <a:extLst>
              <a:ext uri="{FF2B5EF4-FFF2-40B4-BE49-F238E27FC236}">
                <a16:creationId xmlns:a16="http://schemas.microsoft.com/office/drawing/2014/main" id="{DC366D72-7A33-2A81-09EF-71A4C483C6DE}"/>
              </a:ext>
            </a:extLst>
          </p:cNvPr>
          <p:cNvSpPr>
            <a:spLocks noGrp="1"/>
          </p:cNvSpPr>
          <p:nvPr>
            <p:ph type="subTitle" idx="1"/>
          </p:nvPr>
        </p:nvSpPr>
        <p:spPr>
          <a:xfrm>
            <a:off x="838200" y="5629274"/>
            <a:ext cx="10515600" cy="1228726"/>
          </a:xfrm>
        </p:spPr>
        <p:txBody>
          <a:bodyPr>
            <a:normAutofit lnSpcReduction="10000"/>
          </a:bodyPr>
          <a:lstStyle/>
          <a:p>
            <a:r>
              <a:rPr lang="en-US">
                <a:solidFill>
                  <a:schemeClr val="accent1"/>
                </a:solidFill>
              </a:rPr>
              <a:t>REGISTRATION NUMBER : (42310001)</a:t>
            </a:r>
          </a:p>
          <a:p>
            <a:r>
              <a:rPr lang="en-US">
                <a:solidFill>
                  <a:schemeClr val="accent1"/>
                </a:solidFill>
              </a:rPr>
              <a:t>ROLL NUMBER : (22S315008)</a:t>
            </a:r>
          </a:p>
          <a:p>
            <a:r>
              <a:rPr lang="en-US">
                <a:solidFill>
                  <a:schemeClr val="accent1"/>
                </a:solidFill>
              </a:rPr>
              <a:t>M.E : (CSE)</a:t>
            </a:r>
          </a:p>
          <a:p>
            <a:endParaRPr lang="en-US"/>
          </a:p>
        </p:txBody>
      </p:sp>
      <p:pic>
        <p:nvPicPr>
          <p:cNvPr id="5" name="Picture 4" descr="A logo of a university&#10;&#10;Description automatically generated">
            <a:extLst>
              <a:ext uri="{FF2B5EF4-FFF2-40B4-BE49-F238E27FC236}">
                <a16:creationId xmlns:a16="http://schemas.microsoft.com/office/drawing/2014/main" id="{1A3CC078-8E94-0031-E480-7A9BF9DA889A}"/>
              </a:ext>
            </a:extLst>
          </p:cNvPr>
          <p:cNvPicPr>
            <a:picLocks noChangeAspect="1"/>
          </p:cNvPicPr>
          <p:nvPr/>
        </p:nvPicPr>
        <p:blipFill rotWithShape="1">
          <a:blip r:embed="rId2">
            <a:extLst>
              <a:ext uri="{28A0092B-C50C-407E-A947-70E740481C1C}">
                <a14:useLocalDpi xmlns:a14="http://schemas.microsoft.com/office/drawing/2010/main" val="0"/>
              </a:ext>
            </a:extLst>
          </a:blip>
          <a:srcRect t="2928" r="-2" b="16864"/>
          <a:stretch/>
        </p:blipFill>
        <p:spPr>
          <a:xfrm>
            <a:off x="1185333" y="347135"/>
            <a:ext cx="9838267" cy="3672406"/>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spTree>
    <p:extLst>
      <p:ext uri="{BB962C8B-B14F-4D97-AF65-F5344CB8AC3E}">
        <p14:creationId xmlns:p14="http://schemas.microsoft.com/office/powerpoint/2010/main" val="8224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int">
            <a:extLst>
              <a:ext uri="{FF2B5EF4-FFF2-40B4-BE49-F238E27FC236}">
                <a16:creationId xmlns:a16="http://schemas.microsoft.com/office/drawing/2014/main" id="{FB62F605-0D29-07F8-F642-DD2626C78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4C22F3F7-C4F6-C120-9D45-79509746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141753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E1DE1-04AE-B780-F1EE-331A2332E13F}"/>
              </a:ext>
            </a:extLst>
          </p:cNvPr>
          <p:cNvSpPr>
            <a:spLocks noGrp="1"/>
          </p:cNvSpPr>
          <p:nvPr>
            <p:ph type="title"/>
          </p:nvPr>
        </p:nvSpPr>
        <p:spPr>
          <a:xfrm>
            <a:off x="758952" y="762001"/>
            <a:ext cx="9589765" cy="1699942"/>
          </a:xfrm>
        </p:spPr>
        <p:txBody>
          <a:bodyPr>
            <a:normAutofit/>
          </a:bodyPr>
          <a:lstStyle/>
          <a:p>
            <a:r>
              <a:rPr lang="en-US" sz="4000" dirty="0">
                <a:solidFill>
                  <a:schemeClr val="accent1"/>
                </a:solidFill>
              </a:rPr>
              <a:t>PROPOSED SYSTEM:</a:t>
            </a:r>
          </a:p>
        </p:txBody>
      </p:sp>
      <p:sp>
        <p:nvSpPr>
          <p:cNvPr id="3" name="Content Placeholder 2">
            <a:extLst>
              <a:ext uri="{FF2B5EF4-FFF2-40B4-BE49-F238E27FC236}">
                <a16:creationId xmlns:a16="http://schemas.microsoft.com/office/drawing/2014/main" id="{AB0CDE84-811B-412F-6F5D-9C4FBC044329}"/>
              </a:ext>
            </a:extLst>
          </p:cNvPr>
          <p:cNvSpPr>
            <a:spLocks noGrp="1"/>
          </p:cNvSpPr>
          <p:nvPr>
            <p:ph idx="1"/>
          </p:nvPr>
        </p:nvSpPr>
        <p:spPr>
          <a:xfrm>
            <a:off x="758952" y="2470243"/>
            <a:ext cx="9590349" cy="3769833"/>
          </a:xfrm>
        </p:spPr>
        <p:txBody>
          <a:bodyPr anchor="ctr">
            <a:normAutofit/>
          </a:bodyPr>
          <a:lstStyle/>
          <a:p>
            <a:r>
              <a:rPr lang="en-US" sz="2000"/>
              <a:t>The working of the system starts with the collection of data and selecting the important attributes. Then the required data is preprocessed into the required format. The data is then divided into two parts training and testing data. The algorithms are applied and the model is trained using the training data. The accuracy of the system is obtained by testing the system using the testing data. This system is implemented using the following modules.</a:t>
            </a:r>
          </a:p>
          <a:p>
            <a:r>
              <a:rPr lang="en-US" sz="2000"/>
              <a:t>1.) Collection of Dataset </a:t>
            </a:r>
          </a:p>
          <a:p>
            <a:r>
              <a:rPr lang="en-US" sz="2000"/>
              <a:t>2.) Selection of attributes</a:t>
            </a:r>
          </a:p>
          <a:p>
            <a:r>
              <a:rPr lang="en-US" sz="2000"/>
              <a:t> 3.) Data Pre-Processing </a:t>
            </a:r>
          </a:p>
          <a:p>
            <a:r>
              <a:rPr lang="en-US" sz="2000"/>
              <a:t>4.) Balancing of Data </a:t>
            </a:r>
          </a:p>
          <a:p>
            <a:r>
              <a:rPr lang="en-US" sz="2000"/>
              <a:t>5.) Disease Prediction</a:t>
            </a:r>
          </a:p>
        </p:txBody>
      </p:sp>
    </p:spTree>
    <p:extLst>
      <p:ext uri="{BB962C8B-B14F-4D97-AF65-F5344CB8AC3E}">
        <p14:creationId xmlns:p14="http://schemas.microsoft.com/office/powerpoint/2010/main" val="1217023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A151-BE53-D3F9-F2BC-238E24D4C197}"/>
              </a:ext>
            </a:extLst>
          </p:cNvPr>
          <p:cNvSpPr>
            <a:spLocks noGrp="1"/>
          </p:cNvSpPr>
          <p:nvPr>
            <p:ph type="title"/>
          </p:nvPr>
        </p:nvSpPr>
        <p:spPr>
          <a:xfrm>
            <a:off x="876693" y="741391"/>
            <a:ext cx="3455821" cy="1616203"/>
          </a:xfrm>
        </p:spPr>
        <p:txBody>
          <a:bodyPr anchor="b">
            <a:normAutofit/>
          </a:bodyPr>
          <a:lstStyle/>
          <a:p>
            <a:r>
              <a:rPr lang="en-US" sz="3200" dirty="0">
                <a:solidFill>
                  <a:schemeClr val="accent1"/>
                </a:solidFill>
              </a:rPr>
              <a:t>1 Collection of dataset:</a:t>
            </a:r>
          </a:p>
        </p:txBody>
      </p:sp>
      <p:sp>
        <p:nvSpPr>
          <p:cNvPr id="3" name="Content Placeholder 2">
            <a:extLst>
              <a:ext uri="{FF2B5EF4-FFF2-40B4-BE49-F238E27FC236}">
                <a16:creationId xmlns:a16="http://schemas.microsoft.com/office/drawing/2014/main" id="{27B580D2-6AF1-64FA-FD3F-3B1D888E5DFB}"/>
              </a:ext>
            </a:extLst>
          </p:cNvPr>
          <p:cNvSpPr>
            <a:spLocks noGrp="1"/>
          </p:cNvSpPr>
          <p:nvPr>
            <p:ph idx="1"/>
          </p:nvPr>
        </p:nvSpPr>
        <p:spPr>
          <a:xfrm>
            <a:off x="353961" y="2533476"/>
            <a:ext cx="4633711" cy="4034472"/>
          </a:xfrm>
        </p:spPr>
        <p:txBody>
          <a:bodyPr anchor="t">
            <a:normAutofit/>
          </a:bodyPr>
          <a:lstStyle/>
          <a:p>
            <a:r>
              <a:rPr lang="en-US" sz="1600"/>
              <a:t>Initially, we collect a dataset for our heart disease prediction system. After the collection of the dataset, we split the dataset into training data and testing data. The training dataset is used for prediction model learning and testing data is used for evaluating the prediction model. For this project, 70% of training data is used and 30% of data is used for testing. The dataset used for this project is Heart Disease UCI. The dataset consists of 76 attributes; out of which, 14 attributes are used for the system.</a:t>
            </a:r>
          </a:p>
          <a:p>
            <a:pPr marL="0" indent="0">
              <a:buNone/>
            </a:pPr>
            <a:endParaRPr lang="en-US" sz="1600"/>
          </a:p>
        </p:txBody>
      </p:sp>
      <p:pic>
        <p:nvPicPr>
          <p:cNvPr id="5" name="Picture 4" descr="A diagram of a machine learning&#10;&#10;Description automatically generated">
            <a:extLst>
              <a:ext uri="{FF2B5EF4-FFF2-40B4-BE49-F238E27FC236}">
                <a16:creationId xmlns:a16="http://schemas.microsoft.com/office/drawing/2014/main" id="{2F2E302F-E5AE-E383-DB53-A658746D8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468931"/>
            <a:ext cx="6389346" cy="3929447"/>
          </a:xfrm>
          <a:prstGeom prst="rect">
            <a:avLst/>
          </a:prstGeom>
        </p:spPr>
      </p:pic>
      <p:grpSp>
        <p:nvGrpSpPr>
          <p:cNvPr id="13" name="Group 1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153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1CE-87D8-5162-270F-77A2AA8DE873}"/>
              </a:ext>
            </a:extLst>
          </p:cNvPr>
          <p:cNvSpPr>
            <a:spLocks noGrp="1"/>
          </p:cNvSpPr>
          <p:nvPr>
            <p:ph type="title"/>
          </p:nvPr>
        </p:nvSpPr>
        <p:spPr>
          <a:xfrm>
            <a:off x="910119" y="572569"/>
            <a:ext cx="3380527" cy="1642956"/>
          </a:xfrm>
        </p:spPr>
        <p:txBody>
          <a:bodyPr anchor="b">
            <a:normAutofit/>
          </a:bodyPr>
          <a:lstStyle/>
          <a:p>
            <a:r>
              <a:rPr lang="en-US" sz="3600">
                <a:solidFill>
                  <a:schemeClr val="tx2"/>
                </a:solidFill>
              </a:rPr>
              <a:t>.</a:t>
            </a:r>
            <a:r>
              <a:rPr lang="en-US" sz="3600" dirty="0">
                <a:solidFill>
                  <a:schemeClr val="accent1"/>
                </a:solidFill>
              </a:rPr>
              <a:t>2) Selection of attributes:</a:t>
            </a:r>
          </a:p>
        </p:txBody>
      </p:sp>
      <p:sp>
        <p:nvSpPr>
          <p:cNvPr id="3" name="Content Placeholder 2">
            <a:extLst>
              <a:ext uri="{FF2B5EF4-FFF2-40B4-BE49-F238E27FC236}">
                <a16:creationId xmlns:a16="http://schemas.microsoft.com/office/drawing/2014/main" id="{4A9DA7C7-3ABF-4E10-1826-1039498730D7}"/>
              </a:ext>
            </a:extLst>
          </p:cNvPr>
          <p:cNvSpPr>
            <a:spLocks noGrp="1"/>
          </p:cNvSpPr>
          <p:nvPr>
            <p:ph idx="1"/>
          </p:nvPr>
        </p:nvSpPr>
        <p:spPr>
          <a:xfrm>
            <a:off x="152401" y="2290916"/>
            <a:ext cx="4127937" cy="3957483"/>
          </a:xfrm>
        </p:spPr>
        <p:txBody>
          <a:bodyPr>
            <a:normAutofit/>
          </a:bodyPr>
          <a:lstStyle/>
          <a:p>
            <a:r>
              <a:rPr lang="en-US" sz="1600">
                <a:solidFill>
                  <a:schemeClr val="tx2"/>
                </a:solidFill>
              </a:rPr>
              <a:t>Attribute or Feature selection includes the selection of appropriate attributes for the prediction system. This is used to increase the efficiency of the system. Various attributes of the patient like gender, chest pain type, fasting blood pressure, serum cholesterol, </a:t>
            </a:r>
            <a:r>
              <a:rPr lang="en-US" sz="1600" err="1">
                <a:solidFill>
                  <a:schemeClr val="tx2"/>
                </a:solidFill>
              </a:rPr>
              <a:t>exang</a:t>
            </a:r>
            <a:r>
              <a:rPr lang="en-US" sz="1600">
                <a:solidFill>
                  <a:schemeClr val="tx2"/>
                </a:solidFill>
              </a:rPr>
              <a:t>, </a:t>
            </a:r>
            <a:r>
              <a:rPr lang="en-US" sz="1600" err="1">
                <a:solidFill>
                  <a:schemeClr val="tx2"/>
                </a:solidFill>
              </a:rPr>
              <a:t>etc</a:t>
            </a:r>
            <a:r>
              <a:rPr lang="en-US" sz="1600">
                <a:solidFill>
                  <a:schemeClr val="tx2"/>
                </a:solidFill>
              </a:rPr>
              <a:t> are selected for the prediction. The Correlation matrix is used for attribute selection for this model.</a:t>
            </a:r>
          </a:p>
          <a:p>
            <a:pPr marL="0" indent="0">
              <a:buNone/>
            </a:pPr>
            <a:endParaRPr lang="en-US" sz="1600">
              <a:solidFill>
                <a:schemeClr val="tx2"/>
              </a:solidFill>
            </a:endParaRPr>
          </a:p>
        </p:txBody>
      </p:sp>
      <p:pic>
        <p:nvPicPr>
          <p:cNvPr id="5" name="Picture 4" descr="A screenshot of a graph&#10;&#10;Description automatically generated">
            <a:extLst>
              <a:ext uri="{FF2B5EF4-FFF2-40B4-BE49-F238E27FC236}">
                <a16:creationId xmlns:a16="http://schemas.microsoft.com/office/drawing/2014/main" id="{15389D47-4D97-34F4-1F00-6FDCE5B2C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646" y="304800"/>
            <a:ext cx="7748953" cy="5943599"/>
          </a:xfrm>
          <a:prstGeom prst="rect">
            <a:avLst/>
          </a:prstGeom>
        </p:spPr>
      </p:pic>
    </p:spTree>
    <p:extLst>
      <p:ext uri="{BB962C8B-B14F-4D97-AF65-F5344CB8AC3E}">
        <p14:creationId xmlns:p14="http://schemas.microsoft.com/office/powerpoint/2010/main" val="373860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9BB-60CC-FD46-2E19-6746C0ED3E14}"/>
              </a:ext>
            </a:extLst>
          </p:cNvPr>
          <p:cNvSpPr>
            <a:spLocks noGrp="1"/>
          </p:cNvSpPr>
          <p:nvPr>
            <p:ph type="title"/>
          </p:nvPr>
        </p:nvSpPr>
        <p:spPr>
          <a:xfrm>
            <a:off x="2750820" y="270934"/>
            <a:ext cx="6705206" cy="1371600"/>
          </a:xfrm>
        </p:spPr>
        <p:txBody>
          <a:bodyPr anchor="ctr">
            <a:normAutofit/>
          </a:bodyPr>
          <a:lstStyle/>
          <a:p>
            <a:pPr algn="ctr"/>
            <a:r>
              <a:rPr lang="en-US" sz="3200" dirty="0">
                <a:solidFill>
                  <a:schemeClr val="accent1"/>
                </a:solidFill>
              </a:rPr>
              <a:t>SELECTION OF THE ATTRIBUTES DATASET: </a:t>
            </a:r>
          </a:p>
        </p:txBody>
      </p:sp>
      <p:grpSp>
        <p:nvGrpSpPr>
          <p:cNvPr id="19" name="Group 8">
            <a:extLst>
              <a:ext uri="{FF2B5EF4-FFF2-40B4-BE49-F238E27FC236}">
                <a16:creationId xmlns:a16="http://schemas.microsoft.com/office/drawing/2014/main" id="{117ED9EE-380C-224B-8619-61C6C01B1B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9">
              <a:extLst>
                <a:ext uri="{FF2B5EF4-FFF2-40B4-BE49-F238E27FC236}">
                  <a16:creationId xmlns:a16="http://schemas.microsoft.com/office/drawing/2014/main" id="{CBEA0657-2676-EBD0-330D-2DE1D716D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ABD4BE5-70D5-796C-F818-10F0570E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4CF3769B-DDD9-2914-8B29-239832C2826E}"/>
              </a:ext>
            </a:extLst>
          </p:cNvPr>
          <p:cNvGraphicFramePr>
            <a:graphicFrameLocks noGrp="1"/>
          </p:cNvGraphicFramePr>
          <p:nvPr>
            <p:ph idx="1"/>
            <p:extLst>
              <p:ext uri="{D42A27DB-BD31-4B8C-83A1-F6EECF244321}">
                <p14:modId xmlns:p14="http://schemas.microsoft.com/office/powerpoint/2010/main" val="2747577915"/>
              </p:ext>
            </p:extLst>
          </p:nvPr>
        </p:nvGraphicFramePr>
        <p:xfrm>
          <a:off x="147484" y="2035276"/>
          <a:ext cx="11965857" cy="4702439"/>
        </p:xfrm>
        <a:graphic>
          <a:graphicData uri="http://schemas.openxmlformats.org/drawingml/2006/table">
            <a:tbl>
              <a:tblPr firstRow="1" bandRow="1">
                <a:tableStyleId>{5C22544A-7EE6-4342-B048-85BDC9FD1C3A}</a:tableStyleId>
              </a:tblPr>
              <a:tblGrid>
                <a:gridCol w="1654091">
                  <a:extLst>
                    <a:ext uri="{9D8B030D-6E8A-4147-A177-3AD203B41FA5}">
                      <a16:colId xmlns:a16="http://schemas.microsoft.com/office/drawing/2014/main" val="757715253"/>
                    </a:ext>
                  </a:extLst>
                </a:gridCol>
                <a:gridCol w="2211303">
                  <a:extLst>
                    <a:ext uri="{9D8B030D-6E8A-4147-A177-3AD203B41FA5}">
                      <a16:colId xmlns:a16="http://schemas.microsoft.com/office/drawing/2014/main" val="4219843123"/>
                    </a:ext>
                  </a:extLst>
                </a:gridCol>
                <a:gridCol w="5675208">
                  <a:extLst>
                    <a:ext uri="{9D8B030D-6E8A-4147-A177-3AD203B41FA5}">
                      <a16:colId xmlns:a16="http://schemas.microsoft.com/office/drawing/2014/main" val="4251320265"/>
                    </a:ext>
                  </a:extLst>
                </a:gridCol>
                <a:gridCol w="2425255">
                  <a:extLst>
                    <a:ext uri="{9D8B030D-6E8A-4147-A177-3AD203B41FA5}">
                      <a16:colId xmlns:a16="http://schemas.microsoft.com/office/drawing/2014/main" val="3453144250"/>
                    </a:ext>
                  </a:extLst>
                </a:gridCol>
              </a:tblGrid>
              <a:tr h="320290">
                <a:tc>
                  <a:txBody>
                    <a:bodyPr/>
                    <a:lstStyle/>
                    <a:p>
                      <a:r>
                        <a:rPr lang="en-US" sz="1100"/>
                        <a:t>S.NO.</a:t>
                      </a:r>
                    </a:p>
                  </a:txBody>
                  <a:tcPr marL="55158" marR="55158" marT="27579" marB="27579"/>
                </a:tc>
                <a:tc>
                  <a:txBody>
                    <a:bodyPr/>
                    <a:lstStyle/>
                    <a:p>
                      <a:r>
                        <a:rPr lang="en-US" sz="1100"/>
                        <a:t>Attribute</a:t>
                      </a:r>
                    </a:p>
                  </a:txBody>
                  <a:tcPr marL="55158" marR="55158" marT="27579" marB="27579"/>
                </a:tc>
                <a:tc>
                  <a:txBody>
                    <a:bodyPr/>
                    <a:lstStyle/>
                    <a:p>
                      <a:r>
                        <a:rPr lang="en-US" sz="1100"/>
                        <a:t>Description</a:t>
                      </a:r>
                    </a:p>
                  </a:txBody>
                  <a:tcPr marL="55158" marR="55158" marT="27579" marB="27579"/>
                </a:tc>
                <a:tc>
                  <a:txBody>
                    <a:bodyPr/>
                    <a:lstStyle/>
                    <a:p>
                      <a:r>
                        <a:rPr lang="en-US" sz="1100"/>
                        <a:t>Type</a:t>
                      </a:r>
                    </a:p>
                  </a:txBody>
                  <a:tcPr marL="55158" marR="55158" marT="27579" marB="27579"/>
                </a:tc>
                <a:extLst>
                  <a:ext uri="{0D108BD9-81ED-4DB2-BD59-A6C34878D82A}">
                    <a16:rowId xmlns:a16="http://schemas.microsoft.com/office/drawing/2014/main" val="3457940843"/>
                  </a:ext>
                </a:extLst>
              </a:tr>
              <a:tr h="320290">
                <a:tc>
                  <a:txBody>
                    <a:bodyPr/>
                    <a:lstStyle/>
                    <a:p>
                      <a:r>
                        <a:rPr lang="en-US" sz="1100"/>
                        <a:t>1</a:t>
                      </a:r>
                    </a:p>
                  </a:txBody>
                  <a:tcPr marL="55158" marR="55158" marT="27579" marB="27579"/>
                </a:tc>
                <a:tc>
                  <a:txBody>
                    <a:bodyPr/>
                    <a:lstStyle/>
                    <a:p>
                      <a:r>
                        <a:rPr lang="en-US" sz="1100"/>
                        <a:t>Age</a:t>
                      </a:r>
                    </a:p>
                  </a:txBody>
                  <a:tcPr marL="55158" marR="55158" marT="27579" marB="27579"/>
                </a:tc>
                <a:tc>
                  <a:txBody>
                    <a:bodyPr/>
                    <a:lstStyle/>
                    <a:p>
                      <a:r>
                        <a:rPr lang="en-US" sz="1100"/>
                        <a:t>Patient’s age (29 to 77)</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4099485010"/>
                  </a:ext>
                </a:extLst>
              </a:tr>
              <a:tr h="320290">
                <a:tc>
                  <a:txBody>
                    <a:bodyPr/>
                    <a:lstStyle/>
                    <a:p>
                      <a:r>
                        <a:rPr lang="en-US" sz="1100"/>
                        <a:t>2</a:t>
                      </a:r>
                    </a:p>
                  </a:txBody>
                  <a:tcPr marL="55158" marR="55158" marT="27579" marB="27579"/>
                </a:tc>
                <a:tc>
                  <a:txBody>
                    <a:bodyPr/>
                    <a:lstStyle/>
                    <a:p>
                      <a:r>
                        <a:rPr lang="en-US" sz="1100"/>
                        <a:t>Sex</a:t>
                      </a:r>
                    </a:p>
                  </a:txBody>
                  <a:tcPr marL="55158" marR="55158" marT="27579" marB="27579"/>
                </a:tc>
                <a:tc>
                  <a:txBody>
                    <a:bodyPr/>
                    <a:lstStyle/>
                    <a:p>
                      <a:r>
                        <a:rPr lang="en-US" sz="1100"/>
                        <a:t>Gender of patient(male-0 female-1)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1826991845"/>
                  </a:ext>
                </a:extLst>
              </a:tr>
              <a:tr h="320290">
                <a:tc>
                  <a:txBody>
                    <a:bodyPr/>
                    <a:lstStyle/>
                    <a:p>
                      <a:r>
                        <a:rPr lang="en-US" sz="1100"/>
                        <a:t>3</a:t>
                      </a:r>
                    </a:p>
                  </a:txBody>
                  <a:tcPr marL="55158" marR="55158" marT="27579" marB="27579"/>
                </a:tc>
                <a:tc>
                  <a:txBody>
                    <a:bodyPr/>
                    <a:lstStyle/>
                    <a:p>
                      <a:r>
                        <a:rPr lang="en-US" sz="1100"/>
                        <a:t>Cp</a:t>
                      </a:r>
                    </a:p>
                  </a:txBody>
                  <a:tcPr marL="55158" marR="55158" marT="27579" marB="27579"/>
                </a:tc>
                <a:tc>
                  <a:txBody>
                    <a:bodyPr/>
                    <a:lstStyle/>
                    <a:p>
                      <a:r>
                        <a:rPr lang="en-US" sz="1100"/>
                        <a:t>Chest pain type</a:t>
                      </a:r>
                    </a:p>
                  </a:txBody>
                  <a:tcPr marL="55158" marR="55158" marT="27579" marB="27579"/>
                </a:tc>
                <a:tc>
                  <a:txBody>
                    <a:bodyPr/>
                    <a:lstStyle/>
                    <a:p>
                      <a:r>
                        <a:rPr lang="en-US" sz="1100"/>
                        <a:t>Nominal </a:t>
                      </a:r>
                    </a:p>
                  </a:txBody>
                  <a:tcPr marL="55158" marR="55158" marT="27579" marB="27579"/>
                </a:tc>
                <a:extLst>
                  <a:ext uri="{0D108BD9-81ED-4DB2-BD59-A6C34878D82A}">
                    <a16:rowId xmlns:a16="http://schemas.microsoft.com/office/drawing/2014/main" val="1435809518"/>
                  </a:ext>
                </a:extLst>
              </a:tr>
              <a:tr h="538669">
                <a:tc>
                  <a:txBody>
                    <a:bodyPr/>
                    <a:lstStyle/>
                    <a:p>
                      <a:r>
                        <a:rPr lang="en-US" sz="1100"/>
                        <a:t>4</a:t>
                      </a:r>
                    </a:p>
                  </a:txBody>
                  <a:tcPr marL="55158" marR="55158" marT="27579" marB="27579"/>
                </a:tc>
                <a:tc>
                  <a:txBody>
                    <a:bodyPr/>
                    <a:lstStyle/>
                    <a:p>
                      <a:r>
                        <a:rPr lang="en-US" sz="1100"/>
                        <a:t>Trestbps</a:t>
                      </a:r>
                    </a:p>
                  </a:txBody>
                  <a:tcPr marL="55158" marR="55158" marT="27579" marB="27579"/>
                </a:tc>
                <a:tc>
                  <a:txBody>
                    <a:bodyPr/>
                    <a:lstStyle/>
                    <a:p>
                      <a:r>
                        <a:rPr lang="en-US" sz="1100"/>
                        <a:t>Resting blood pressure( in mm Hg on  admission to hospital ,values from 94 to 200) </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3195468960"/>
                  </a:ext>
                </a:extLst>
              </a:tr>
              <a:tr h="320290">
                <a:tc>
                  <a:txBody>
                    <a:bodyPr/>
                    <a:lstStyle/>
                    <a:p>
                      <a:r>
                        <a:rPr lang="en-US" sz="1100"/>
                        <a:t>5</a:t>
                      </a:r>
                    </a:p>
                  </a:txBody>
                  <a:tcPr marL="55158" marR="55158" marT="27579" marB="27579"/>
                </a:tc>
                <a:tc>
                  <a:txBody>
                    <a:bodyPr/>
                    <a:lstStyle/>
                    <a:p>
                      <a:r>
                        <a:rPr lang="en-US" sz="1100"/>
                        <a:t>Chol</a:t>
                      </a:r>
                    </a:p>
                  </a:txBody>
                  <a:tcPr marL="55158" marR="55158" marT="27579" marB="27579"/>
                </a:tc>
                <a:tc>
                  <a:txBody>
                    <a:bodyPr/>
                    <a:lstStyle/>
                    <a:p>
                      <a:r>
                        <a:rPr lang="en-US" sz="1100"/>
                        <a:t>Serum cholesterol in mg/dl, values  from 126 to 564)</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169678374"/>
                  </a:ext>
                </a:extLst>
              </a:tr>
              <a:tr h="320290">
                <a:tc>
                  <a:txBody>
                    <a:bodyPr/>
                    <a:lstStyle/>
                    <a:p>
                      <a:r>
                        <a:rPr lang="en-US" sz="1100"/>
                        <a:t>6</a:t>
                      </a:r>
                    </a:p>
                  </a:txBody>
                  <a:tcPr marL="55158" marR="55158" marT="27579" marB="27579"/>
                </a:tc>
                <a:tc>
                  <a:txBody>
                    <a:bodyPr/>
                    <a:lstStyle/>
                    <a:p>
                      <a:r>
                        <a:rPr lang="en-US" sz="1100"/>
                        <a:t>Fbs</a:t>
                      </a:r>
                    </a:p>
                  </a:txBody>
                  <a:tcPr marL="55158" marR="55158" marT="27579" marB="27579"/>
                </a:tc>
                <a:tc>
                  <a:txBody>
                    <a:bodyPr/>
                    <a:lstStyle/>
                    <a:p>
                      <a:r>
                        <a:rPr lang="en-US" sz="1100"/>
                        <a:t>Fasting blood sugar&gt;120 mg/dl, true- 1 false-0)</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2319175533"/>
                  </a:ext>
                </a:extLst>
              </a:tr>
              <a:tr h="320290">
                <a:tc>
                  <a:txBody>
                    <a:bodyPr/>
                    <a:lstStyle/>
                    <a:p>
                      <a:r>
                        <a:rPr lang="en-US" sz="1100"/>
                        <a:t>7</a:t>
                      </a:r>
                    </a:p>
                  </a:txBody>
                  <a:tcPr marL="55158" marR="55158" marT="27579" marB="27579"/>
                </a:tc>
                <a:tc>
                  <a:txBody>
                    <a:bodyPr/>
                    <a:lstStyle/>
                    <a:p>
                      <a:r>
                        <a:rPr lang="en-US" sz="1100"/>
                        <a:t>Resting</a:t>
                      </a:r>
                    </a:p>
                  </a:txBody>
                  <a:tcPr marL="55158" marR="55158" marT="27579" marB="27579"/>
                </a:tc>
                <a:tc>
                  <a:txBody>
                    <a:bodyPr/>
                    <a:lstStyle/>
                    <a:p>
                      <a:r>
                        <a:rPr lang="en-US" sz="1100"/>
                        <a:t>Resting electrocardio graphics result  (0 to 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961817950"/>
                  </a:ext>
                </a:extLst>
              </a:tr>
              <a:tr h="320290">
                <a:tc>
                  <a:txBody>
                    <a:bodyPr/>
                    <a:lstStyle/>
                    <a:p>
                      <a:r>
                        <a:rPr lang="en-US" sz="1100"/>
                        <a:t>8</a:t>
                      </a:r>
                    </a:p>
                  </a:txBody>
                  <a:tcPr marL="55158" marR="55158" marT="27579" marB="27579"/>
                </a:tc>
                <a:tc>
                  <a:txBody>
                    <a:bodyPr/>
                    <a:lstStyle/>
                    <a:p>
                      <a:r>
                        <a:rPr lang="en-US" sz="1100"/>
                        <a:t>Thali </a:t>
                      </a:r>
                    </a:p>
                  </a:txBody>
                  <a:tcPr marL="55158" marR="55158" marT="27579" marB="27579"/>
                </a:tc>
                <a:tc>
                  <a:txBody>
                    <a:bodyPr/>
                    <a:lstStyle/>
                    <a:p>
                      <a:r>
                        <a:rPr lang="en-US" sz="1100"/>
                        <a:t>Maximum heart rate achieved(71 to 202)</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2932409064"/>
                  </a:ext>
                </a:extLst>
              </a:tr>
              <a:tr h="320290">
                <a:tc>
                  <a:txBody>
                    <a:bodyPr/>
                    <a:lstStyle/>
                    <a:p>
                      <a:r>
                        <a:rPr lang="en-US" sz="1100"/>
                        <a:t>9</a:t>
                      </a:r>
                    </a:p>
                  </a:txBody>
                  <a:tcPr marL="55158" marR="55158" marT="27579" marB="27579"/>
                </a:tc>
                <a:tc>
                  <a:txBody>
                    <a:bodyPr/>
                    <a:lstStyle/>
                    <a:p>
                      <a:r>
                        <a:rPr lang="en-US" sz="1100"/>
                        <a:t>Exang</a:t>
                      </a:r>
                    </a:p>
                  </a:txBody>
                  <a:tcPr marL="55158" marR="55158" marT="27579" marB="27579"/>
                </a:tc>
                <a:tc>
                  <a:txBody>
                    <a:bodyPr/>
                    <a:lstStyle/>
                    <a:p>
                      <a:r>
                        <a:rPr lang="en-US" sz="1100"/>
                        <a:t>Exercise included agina(1-yes 0- no)</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2477823285"/>
                  </a:ext>
                </a:extLst>
              </a:tr>
              <a:tr h="320290">
                <a:tc>
                  <a:txBody>
                    <a:bodyPr/>
                    <a:lstStyle/>
                    <a:p>
                      <a:r>
                        <a:rPr lang="en-US" sz="1100"/>
                        <a:t>10</a:t>
                      </a:r>
                    </a:p>
                  </a:txBody>
                  <a:tcPr marL="55158" marR="55158" marT="27579" marB="27579"/>
                </a:tc>
                <a:tc>
                  <a:txBody>
                    <a:bodyPr/>
                    <a:lstStyle/>
                    <a:p>
                      <a:r>
                        <a:rPr lang="en-US" sz="1100"/>
                        <a:t>Oldpeak</a:t>
                      </a:r>
                    </a:p>
                  </a:txBody>
                  <a:tcPr marL="55158" marR="55158" marT="27579" marB="27579"/>
                </a:tc>
                <a:tc>
                  <a:txBody>
                    <a:bodyPr/>
                    <a:lstStyle/>
                    <a:p>
                      <a:r>
                        <a:rPr lang="en-US" sz="1100"/>
                        <a:t>ST depression introduced by exercise  relative to rest (0 to .2)</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1694811160"/>
                  </a:ext>
                </a:extLst>
              </a:tr>
              <a:tr h="320290">
                <a:tc>
                  <a:txBody>
                    <a:bodyPr/>
                    <a:lstStyle/>
                    <a:p>
                      <a:r>
                        <a:rPr lang="en-US" sz="1100"/>
                        <a:t>11</a:t>
                      </a:r>
                    </a:p>
                  </a:txBody>
                  <a:tcPr marL="55158" marR="55158" marT="27579" marB="27579"/>
                </a:tc>
                <a:tc>
                  <a:txBody>
                    <a:bodyPr/>
                    <a:lstStyle/>
                    <a:p>
                      <a:r>
                        <a:rPr lang="en-US" sz="1100"/>
                        <a:t>Slope</a:t>
                      </a:r>
                    </a:p>
                  </a:txBody>
                  <a:tcPr marL="55158" marR="55158" marT="27579" marB="27579"/>
                </a:tc>
                <a:tc>
                  <a:txBody>
                    <a:bodyPr/>
                    <a:lstStyle/>
                    <a:p>
                      <a:r>
                        <a:rPr lang="en-US" sz="1100"/>
                        <a:t>The slop of the peak exercise ST  segment (0 to 1)</a:t>
                      </a:r>
                    </a:p>
                  </a:txBody>
                  <a:tcPr marL="55158" marR="55158" marT="27579" marB="27579"/>
                </a:tc>
                <a:tc>
                  <a:txBody>
                    <a:bodyPr/>
                    <a:lstStyle/>
                    <a:p>
                      <a:r>
                        <a:rPr lang="en-US" sz="1100"/>
                        <a:t>Nominal</a:t>
                      </a:r>
                    </a:p>
                  </a:txBody>
                  <a:tcPr marL="55158" marR="55158" marT="27579" marB="27579"/>
                </a:tc>
                <a:extLst>
                  <a:ext uri="{0D108BD9-81ED-4DB2-BD59-A6C34878D82A}">
                    <a16:rowId xmlns:a16="http://schemas.microsoft.com/office/drawing/2014/main" val="1813902611"/>
                  </a:ext>
                </a:extLst>
              </a:tr>
              <a:tr h="320290">
                <a:tc>
                  <a:txBody>
                    <a:bodyPr/>
                    <a:lstStyle/>
                    <a:p>
                      <a:r>
                        <a:rPr lang="en-US" sz="1100"/>
                        <a:t>12</a:t>
                      </a:r>
                    </a:p>
                  </a:txBody>
                  <a:tcPr marL="55158" marR="55158" marT="27579" marB="27579"/>
                </a:tc>
                <a:tc>
                  <a:txBody>
                    <a:bodyPr/>
                    <a:lstStyle/>
                    <a:p>
                      <a:r>
                        <a:rPr lang="en-US" sz="1100"/>
                        <a:t>Ca</a:t>
                      </a:r>
                    </a:p>
                  </a:txBody>
                  <a:tcPr marL="55158" marR="55158" marT="27579" marB="27579"/>
                </a:tc>
                <a:tc>
                  <a:txBody>
                    <a:bodyPr/>
                    <a:lstStyle/>
                    <a:p>
                      <a:r>
                        <a:rPr lang="en-US" sz="1100"/>
                        <a:t>Number of major vessels (0-3)</a:t>
                      </a:r>
                    </a:p>
                  </a:txBody>
                  <a:tcPr marL="55158" marR="55158" marT="27579" marB="27579"/>
                </a:tc>
                <a:tc>
                  <a:txBody>
                    <a:bodyPr/>
                    <a:lstStyle/>
                    <a:p>
                      <a:r>
                        <a:rPr lang="en-US" sz="1100"/>
                        <a:t>Numerical</a:t>
                      </a:r>
                    </a:p>
                  </a:txBody>
                  <a:tcPr marL="55158" marR="55158" marT="27579" marB="27579"/>
                </a:tc>
                <a:extLst>
                  <a:ext uri="{0D108BD9-81ED-4DB2-BD59-A6C34878D82A}">
                    <a16:rowId xmlns:a16="http://schemas.microsoft.com/office/drawing/2014/main" val="941598917"/>
                  </a:ext>
                </a:extLst>
              </a:tr>
              <a:tr h="320290">
                <a:tc>
                  <a:txBody>
                    <a:bodyPr/>
                    <a:lstStyle/>
                    <a:p>
                      <a:r>
                        <a:rPr lang="en-US" sz="1100"/>
                        <a:t>13</a:t>
                      </a:r>
                    </a:p>
                  </a:txBody>
                  <a:tcPr marL="55158" marR="55158" marT="27579" marB="27579"/>
                </a:tc>
                <a:tc>
                  <a:txBody>
                    <a:bodyPr/>
                    <a:lstStyle/>
                    <a:p>
                      <a:r>
                        <a:rPr lang="en-US" sz="1100"/>
                        <a:t>Thal</a:t>
                      </a:r>
                    </a:p>
                  </a:txBody>
                  <a:tcPr marL="55158" marR="55158" marT="27579" marB="27579"/>
                </a:tc>
                <a:tc>
                  <a:txBody>
                    <a:bodyPr/>
                    <a:lstStyle/>
                    <a:p>
                      <a:r>
                        <a:rPr lang="en-US" sz="1100"/>
                        <a:t>3-normal</a:t>
                      </a:r>
                    </a:p>
                  </a:txBody>
                  <a:tcPr marL="55158" marR="55158" marT="27579" marB="27579"/>
                </a:tc>
                <a:tc>
                  <a:txBody>
                    <a:bodyPr/>
                    <a:lstStyle/>
                    <a:p>
                      <a:r>
                        <a:rPr lang="en-US" sz="1100" err="1"/>
                        <a:t>Nomin</a:t>
                      </a:r>
                      <a:endParaRPr lang="en-US" sz="1100"/>
                    </a:p>
                  </a:txBody>
                  <a:tcPr marL="55158" marR="55158" marT="27579" marB="27579"/>
                </a:tc>
                <a:extLst>
                  <a:ext uri="{0D108BD9-81ED-4DB2-BD59-A6C34878D82A}">
                    <a16:rowId xmlns:a16="http://schemas.microsoft.com/office/drawing/2014/main" val="3543043667"/>
                  </a:ext>
                </a:extLst>
              </a:tr>
            </a:tbl>
          </a:graphicData>
        </a:graphic>
      </p:graphicFrame>
    </p:spTree>
    <p:extLst>
      <p:ext uri="{BB962C8B-B14F-4D97-AF65-F5344CB8AC3E}">
        <p14:creationId xmlns:p14="http://schemas.microsoft.com/office/powerpoint/2010/main" val="243483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B2F6-1295-1007-28C9-15234C5F64DF}"/>
              </a:ext>
            </a:extLst>
          </p:cNvPr>
          <p:cNvSpPr>
            <a:spLocks noGrp="1"/>
          </p:cNvSpPr>
          <p:nvPr>
            <p:ph type="title"/>
          </p:nvPr>
        </p:nvSpPr>
        <p:spPr>
          <a:xfrm>
            <a:off x="876693" y="741391"/>
            <a:ext cx="5219307" cy="1616203"/>
          </a:xfrm>
        </p:spPr>
        <p:txBody>
          <a:bodyPr anchor="b">
            <a:normAutofit/>
          </a:bodyPr>
          <a:lstStyle/>
          <a:p>
            <a:r>
              <a:rPr lang="en-US" sz="3200"/>
              <a:t>.</a:t>
            </a:r>
            <a:r>
              <a:rPr lang="en-US" sz="3200" dirty="0">
                <a:solidFill>
                  <a:schemeClr val="accent1"/>
                </a:solidFill>
              </a:rPr>
              <a:t>3 )Pre-processing of Data:</a:t>
            </a:r>
          </a:p>
        </p:txBody>
      </p:sp>
      <p:sp>
        <p:nvSpPr>
          <p:cNvPr id="3" name="Content Placeholder 2">
            <a:extLst>
              <a:ext uri="{FF2B5EF4-FFF2-40B4-BE49-F238E27FC236}">
                <a16:creationId xmlns:a16="http://schemas.microsoft.com/office/drawing/2014/main" id="{E2544026-B1B0-B56B-B79F-21EBF6152A70}"/>
              </a:ext>
            </a:extLst>
          </p:cNvPr>
          <p:cNvSpPr>
            <a:spLocks noGrp="1"/>
          </p:cNvSpPr>
          <p:nvPr>
            <p:ph idx="1"/>
          </p:nvPr>
        </p:nvSpPr>
        <p:spPr>
          <a:xfrm>
            <a:off x="876692" y="2533476"/>
            <a:ext cx="5219307" cy="3537410"/>
          </a:xfrm>
        </p:spPr>
        <p:txBody>
          <a:bodyPr anchor="t">
            <a:normAutofit/>
          </a:bodyPr>
          <a:lstStyle/>
          <a:p>
            <a:r>
              <a:rPr lang="en-US" sz="1900"/>
              <a:t>Data pre-processing is an important step for the creation of a machine learning model. Initially, data may not be clean or in the required format for the model which can cause misleading outcomes. In pre-processing of data, we transform data into our required format. It is used to deal with noises, duplicates, and missing values of the dataset. Data pre-processing has the activities like importing datasets, splitting datasets, attribute scaling, etc. Preprocessing of data is required for improving the accuracy of the model.</a:t>
            </a:r>
          </a:p>
          <a:p>
            <a:pPr marL="0" indent="0">
              <a:buNone/>
            </a:pPr>
            <a:endParaRPr lang="en-US" sz="1900"/>
          </a:p>
        </p:txBody>
      </p:sp>
      <p:pic>
        <p:nvPicPr>
          <p:cNvPr id="5" name="Picture 4" descr="A diagram of data processing">
            <a:extLst>
              <a:ext uri="{FF2B5EF4-FFF2-40B4-BE49-F238E27FC236}">
                <a16:creationId xmlns:a16="http://schemas.microsoft.com/office/drawing/2014/main" id="{12B9852C-5F45-BF8C-68D1-B62C7F6E8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019" y="1473890"/>
            <a:ext cx="4273463" cy="3910219"/>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428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958E-169B-14C7-97C4-247C8FFE553C}"/>
              </a:ext>
            </a:extLst>
          </p:cNvPr>
          <p:cNvSpPr>
            <a:spLocks noGrp="1"/>
          </p:cNvSpPr>
          <p:nvPr>
            <p:ph type="title"/>
          </p:nvPr>
        </p:nvSpPr>
        <p:spPr>
          <a:xfrm>
            <a:off x="914399" y="566844"/>
            <a:ext cx="5181601" cy="1642956"/>
          </a:xfrm>
        </p:spPr>
        <p:txBody>
          <a:bodyPr anchor="b">
            <a:normAutofit/>
          </a:bodyPr>
          <a:lstStyle/>
          <a:p>
            <a:r>
              <a:rPr lang="en-US" sz="3600" dirty="0">
                <a:solidFill>
                  <a:schemeClr val="accent1"/>
                </a:solidFill>
              </a:rPr>
              <a:t>4) Balancing of Data:</a:t>
            </a:r>
          </a:p>
        </p:txBody>
      </p:sp>
      <p:sp>
        <p:nvSpPr>
          <p:cNvPr id="3" name="Content Placeholder 2">
            <a:extLst>
              <a:ext uri="{FF2B5EF4-FFF2-40B4-BE49-F238E27FC236}">
                <a16:creationId xmlns:a16="http://schemas.microsoft.com/office/drawing/2014/main" id="{A432EA47-F429-51E0-EEBB-8428920C1133}"/>
              </a:ext>
            </a:extLst>
          </p:cNvPr>
          <p:cNvSpPr>
            <a:spLocks noGrp="1"/>
          </p:cNvSpPr>
          <p:nvPr>
            <p:ph idx="1"/>
          </p:nvPr>
        </p:nvSpPr>
        <p:spPr>
          <a:xfrm>
            <a:off x="896112" y="2596243"/>
            <a:ext cx="5199888" cy="3507524"/>
          </a:xfrm>
        </p:spPr>
        <p:txBody>
          <a:bodyPr>
            <a:normAutofit/>
          </a:bodyPr>
          <a:lstStyle/>
          <a:p>
            <a:r>
              <a:rPr lang="en-US" sz="1600">
                <a:solidFill>
                  <a:schemeClr val="tx2"/>
                </a:solidFill>
              </a:rPr>
              <a:t>Imbalanced datasets can be balanced in two ways. They are Under Sampling and Over Sampling </a:t>
            </a:r>
          </a:p>
          <a:p>
            <a:r>
              <a:rPr lang="en-US" sz="1600">
                <a:solidFill>
                  <a:schemeClr val="tx2"/>
                </a:solidFill>
              </a:rPr>
              <a:t>(a) Under Sampling: In Under Sampling, dataset balance is done by the reduction of the size of the ample class. This process is considered when the amount of data is adequate.</a:t>
            </a:r>
          </a:p>
          <a:p>
            <a:r>
              <a:rPr lang="en-US" sz="1600">
                <a:solidFill>
                  <a:schemeClr val="tx2"/>
                </a:solidFill>
              </a:rPr>
              <a:t> (b) Over Sampling: In Over Sampling, dataset balance is done by increasing the size of the scarce samples. This process is considered when the amount of data is inadequate. </a:t>
            </a:r>
          </a:p>
          <a:p>
            <a:pPr marL="0" indent="0">
              <a:buNone/>
            </a:pPr>
            <a:endParaRPr lang="en-US" sz="1600">
              <a:solidFill>
                <a:schemeClr val="tx2"/>
              </a:solidFill>
            </a:endParaRPr>
          </a:p>
        </p:txBody>
      </p:sp>
      <p:grpSp>
        <p:nvGrpSpPr>
          <p:cNvPr id="44" name="Group 32">
            <a:extLst>
              <a:ext uri="{FF2B5EF4-FFF2-40B4-BE49-F238E27FC236}">
                <a16:creationId xmlns:a16="http://schemas.microsoft.com/office/drawing/2014/main" id="{59D47941-986F-4A15-FC41-7527D904BD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85" y="4887325"/>
            <a:ext cx="2022729" cy="1993164"/>
            <a:chOff x="-60285" y="4581559"/>
            <a:chExt cx="2330572" cy="2296509"/>
          </a:xfrm>
        </p:grpSpPr>
        <p:sp>
          <p:nvSpPr>
            <p:cNvPr id="34" name="Freeform: Shape 33">
              <a:extLst>
                <a:ext uri="{FF2B5EF4-FFF2-40B4-BE49-F238E27FC236}">
                  <a16:creationId xmlns:a16="http://schemas.microsoft.com/office/drawing/2014/main" id="{360EC868-83E9-43E0-4856-1190B2886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400132">
              <a:off x="1073269" y="6038524"/>
              <a:ext cx="374890" cy="37336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82"/>
                <a:gd name="connsiteY0" fmla="*/ 2 h 4963949"/>
                <a:gd name="connsiteX1" fmla="*/ 4735908 w 4849482"/>
                <a:gd name="connsiteY1" fmla="*/ 1905908 h 4963949"/>
                <a:gd name="connsiteX2" fmla="*/ 4451030 w 4849482"/>
                <a:gd name="connsiteY2" fmla="*/ 3809089 h 4963949"/>
                <a:gd name="connsiteX3" fmla="*/ 3419865 w 4849482"/>
                <a:gd name="connsiteY3" fmla="*/ 4844857 h 4963949"/>
                <a:gd name="connsiteX4" fmla="*/ 1074535 w 4849482"/>
                <a:gd name="connsiteY4" fmla="*/ 4657238 h 4963949"/>
                <a:gd name="connsiteX5" fmla="*/ 33359 w 4849482"/>
                <a:gd name="connsiteY5" fmla="*/ 2995667 h 4963949"/>
                <a:gd name="connsiteX6" fmla="*/ 592137 w 4849482"/>
                <a:gd name="connsiteY6" fmla="*/ 805858 h 4963949"/>
                <a:gd name="connsiteX7" fmla="*/ 2649000 w 4849482"/>
                <a:gd name="connsiteY7" fmla="*/ 2 h 4963949"/>
                <a:gd name="connsiteX0" fmla="*/ 2649000 w 4942023"/>
                <a:gd name="connsiteY0" fmla="*/ 2 h 4678955"/>
                <a:gd name="connsiteX1" fmla="*/ 4735908 w 4942023"/>
                <a:gd name="connsiteY1" fmla="*/ 1905908 h 4678955"/>
                <a:gd name="connsiteX2" fmla="*/ 4451030 w 4942023"/>
                <a:gd name="connsiteY2" fmla="*/ 3809089 h 4678955"/>
                <a:gd name="connsiteX3" fmla="*/ 1074535 w 4942023"/>
                <a:gd name="connsiteY3" fmla="*/ 4657238 h 4678955"/>
                <a:gd name="connsiteX4" fmla="*/ 33359 w 4942023"/>
                <a:gd name="connsiteY4" fmla="*/ 2995667 h 4678955"/>
                <a:gd name="connsiteX5" fmla="*/ 592137 w 4942023"/>
                <a:gd name="connsiteY5" fmla="*/ 805858 h 4678955"/>
                <a:gd name="connsiteX6" fmla="*/ 2649000 w 4942023"/>
                <a:gd name="connsiteY6" fmla="*/ 2 h 4678955"/>
                <a:gd name="connsiteX0" fmla="*/ 2649000 w 4806392"/>
                <a:gd name="connsiteY0" fmla="*/ 2 h 4842789"/>
                <a:gd name="connsiteX1" fmla="*/ 4735908 w 4806392"/>
                <a:gd name="connsiteY1" fmla="*/ 1905908 h 4842789"/>
                <a:gd name="connsiteX2" fmla="*/ 3706624 w 4806392"/>
                <a:gd name="connsiteY2" fmla="*/ 4493428 h 4842789"/>
                <a:gd name="connsiteX3" fmla="*/ 1074535 w 4806392"/>
                <a:gd name="connsiteY3" fmla="*/ 4657238 h 4842789"/>
                <a:gd name="connsiteX4" fmla="*/ 33359 w 4806392"/>
                <a:gd name="connsiteY4" fmla="*/ 2995667 h 4842789"/>
                <a:gd name="connsiteX5" fmla="*/ 592137 w 4806392"/>
                <a:gd name="connsiteY5" fmla="*/ 805858 h 4842789"/>
                <a:gd name="connsiteX6" fmla="*/ 2649000 w 4806392"/>
                <a:gd name="connsiteY6" fmla="*/ 2 h 484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6392" h="4842789">
                  <a:moveTo>
                    <a:pt x="2649000" y="2"/>
                  </a:moveTo>
                  <a:cubicBezTo>
                    <a:pt x="3339628" y="183344"/>
                    <a:pt x="4435570" y="1271060"/>
                    <a:pt x="4735908" y="1905908"/>
                  </a:cubicBezTo>
                  <a:cubicBezTo>
                    <a:pt x="5036246" y="2540756"/>
                    <a:pt x="4316853" y="4034873"/>
                    <a:pt x="3706624" y="4493428"/>
                  </a:cubicBezTo>
                  <a:cubicBezTo>
                    <a:pt x="3096395" y="4951983"/>
                    <a:pt x="1686746" y="4906865"/>
                    <a:pt x="1074535" y="4657238"/>
                  </a:cubicBezTo>
                  <a:cubicBezTo>
                    <a:pt x="462324" y="4407611"/>
                    <a:pt x="145196" y="3624902"/>
                    <a:pt x="33359" y="2995667"/>
                  </a:cubicBezTo>
                  <a:cubicBezTo>
                    <a:pt x="-94426" y="2318585"/>
                    <a:pt x="156197" y="1305135"/>
                    <a:pt x="592137" y="805858"/>
                  </a:cubicBezTo>
                  <a:cubicBezTo>
                    <a:pt x="1028077" y="306581"/>
                    <a:pt x="1996327" y="30750"/>
                    <a:pt x="2649000" y="2"/>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34">
              <a:extLst>
                <a:ext uri="{FF2B5EF4-FFF2-40B4-BE49-F238E27FC236}">
                  <a16:creationId xmlns:a16="http://schemas.microsoft.com/office/drawing/2014/main" id="{6D985B52-4EDF-48D5-D47E-F9B38F2A1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DFB3DD7-EE05-3397-7AB2-0974D469A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29076">
              <a:off x="962723" y="6319494"/>
              <a:ext cx="1307564" cy="558574"/>
            </a:xfrm>
            <a:custGeom>
              <a:avLst/>
              <a:gdLst>
                <a:gd name="connsiteX0" fmla="*/ 1307564 w 1307564"/>
                <a:gd name="connsiteY0" fmla="*/ 360848 h 558574"/>
                <a:gd name="connsiteX1" fmla="*/ 1264610 w 1307564"/>
                <a:gd name="connsiteY1" fmla="*/ 558387 h 558574"/>
                <a:gd name="connsiteX2" fmla="*/ 496925 w 1307564"/>
                <a:gd name="connsiteY2" fmla="*/ 469382 h 558574"/>
                <a:gd name="connsiteX3" fmla="*/ 472802 w 1307564"/>
                <a:gd name="connsiteY3" fmla="*/ 464872 h 558574"/>
                <a:gd name="connsiteX4" fmla="*/ 0 w 1307564"/>
                <a:gd name="connsiteY4" fmla="*/ 0 h 558574"/>
                <a:gd name="connsiteX5" fmla="*/ 152076 w 1307564"/>
                <a:gd name="connsiteY5" fmla="*/ 41404 h 558574"/>
                <a:gd name="connsiteX6" fmla="*/ 1307564 w 1307564"/>
                <a:gd name="connsiteY6" fmla="*/ 360848 h 5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564" h="558574">
                  <a:moveTo>
                    <a:pt x="1307564" y="360848"/>
                  </a:moveTo>
                  <a:cubicBezTo>
                    <a:pt x="1303188" y="403876"/>
                    <a:pt x="1279827" y="564823"/>
                    <a:pt x="1264610" y="558387"/>
                  </a:cubicBezTo>
                  <a:cubicBezTo>
                    <a:pt x="1237694" y="559849"/>
                    <a:pt x="802592" y="520038"/>
                    <a:pt x="496925" y="469382"/>
                  </a:cubicBezTo>
                  <a:lnTo>
                    <a:pt x="472802" y="464872"/>
                  </a:lnTo>
                  <a:lnTo>
                    <a:pt x="0" y="0"/>
                  </a:lnTo>
                  <a:lnTo>
                    <a:pt x="152076" y="41404"/>
                  </a:lnTo>
                  <a:cubicBezTo>
                    <a:pt x="614511" y="166095"/>
                    <a:pt x="1270124" y="336305"/>
                    <a:pt x="1307564" y="360848"/>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36">
              <a:extLst>
                <a:ext uri="{FF2B5EF4-FFF2-40B4-BE49-F238E27FC236}">
                  <a16:creationId xmlns:a16="http://schemas.microsoft.com/office/drawing/2014/main" id="{D1E859F5-3E53-24D1-D141-628C029B7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2E19958B-8991-2DE4-0301-6ADCA0C20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938007" flipV="1">
              <a:off x="-570599" y="5091873"/>
              <a:ext cx="1904974" cy="884345"/>
            </a:xfrm>
            <a:custGeom>
              <a:avLst/>
              <a:gdLst>
                <a:gd name="connsiteX0" fmla="*/ 0 w 1904974"/>
                <a:gd name="connsiteY0" fmla="*/ 421557 h 884345"/>
                <a:gd name="connsiteX1" fmla="*/ 416370 w 1904974"/>
                <a:gd name="connsiteY1" fmla="*/ 530740 h 884345"/>
                <a:gd name="connsiteX2" fmla="*/ 1800731 w 1904974"/>
                <a:gd name="connsiteY2" fmla="*/ 866036 h 884345"/>
                <a:gd name="connsiteX3" fmla="*/ 1904485 w 1904974"/>
                <a:gd name="connsiteY3" fmla="*/ 880134 h 884345"/>
                <a:gd name="connsiteX4" fmla="*/ 1894966 w 1904974"/>
                <a:gd name="connsiteY4" fmla="*/ 779469 h 884345"/>
                <a:gd name="connsiteX5" fmla="*/ 1761844 w 1904974"/>
                <a:gd name="connsiteY5" fmla="*/ 402374 h 884345"/>
                <a:gd name="connsiteX6" fmla="*/ 1377785 w 1904974"/>
                <a:gd name="connsiteY6" fmla="*/ 3317 h 884345"/>
                <a:gd name="connsiteX7" fmla="*/ 1372668 w 1904974"/>
                <a:gd name="connsiteY7" fmla="*/ 0 h 884345"/>
                <a:gd name="connsiteX8" fmla="*/ 337869 w 1904974"/>
                <a:gd name="connsiteY8" fmla="*/ 139908 h 884345"/>
                <a:gd name="connsiteX9" fmla="*/ 188081 w 1904974"/>
                <a:gd name="connsiteY9" fmla="*/ 203651 h 884345"/>
                <a:gd name="connsiteX10" fmla="*/ 125663 w 1904974"/>
                <a:gd name="connsiteY10" fmla="*/ 268413 h 884345"/>
                <a:gd name="connsiteX11" fmla="*/ 0 w 1904974"/>
                <a:gd name="connsiteY11" fmla="*/ 421557 h 8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74" h="884345">
                  <a:moveTo>
                    <a:pt x="0" y="421557"/>
                  </a:moveTo>
                  <a:cubicBezTo>
                    <a:pt x="3634" y="427260"/>
                    <a:pt x="235761" y="473169"/>
                    <a:pt x="416370" y="530740"/>
                  </a:cubicBezTo>
                  <a:lnTo>
                    <a:pt x="1800731" y="866036"/>
                  </a:lnTo>
                  <a:cubicBezTo>
                    <a:pt x="1847450" y="875071"/>
                    <a:pt x="1894389" y="892323"/>
                    <a:pt x="1904485" y="880134"/>
                  </a:cubicBezTo>
                  <a:cubicBezTo>
                    <a:pt x="1907165" y="859490"/>
                    <a:pt x="1898113" y="808332"/>
                    <a:pt x="1894966" y="779469"/>
                  </a:cubicBezTo>
                  <a:cubicBezTo>
                    <a:pt x="1878988" y="675447"/>
                    <a:pt x="1847255" y="520751"/>
                    <a:pt x="1761844" y="402374"/>
                  </a:cubicBezTo>
                  <a:cubicBezTo>
                    <a:pt x="1676433" y="283997"/>
                    <a:pt x="1531056" y="114087"/>
                    <a:pt x="1377785" y="3317"/>
                  </a:cubicBezTo>
                  <a:lnTo>
                    <a:pt x="1372668" y="0"/>
                  </a:lnTo>
                  <a:lnTo>
                    <a:pt x="337869" y="139908"/>
                  </a:lnTo>
                  <a:lnTo>
                    <a:pt x="188081" y="203651"/>
                  </a:lnTo>
                  <a:lnTo>
                    <a:pt x="125663" y="268413"/>
                  </a:lnTo>
                  <a:cubicBezTo>
                    <a:pt x="56438" y="343137"/>
                    <a:pt x="7361" y="404648"/>
                    <a:pt x="0" y="42155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screen shot of a graph&#10;&#10;Description automatically generated">
            <a:extLst>
              <a:ext uri="{FF2B5EF4-FFF2-40B4-BE49-F238E27FC236}">
                <a16:creationId xmlns:a16="http://schemas.microsoft.com/office/drawing/2014/main" id="{765C34CD-3358-691B-5E16-51A5E58E2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3850"/>
            <a:ext cx="6011056" cy="6161214"/>
          </a:xfrm>
          <a:prstGeom prst="rect">
            <a:avLst/>
          </a:prstGeom>
        </p:spPr>
      </p:pic>
    </p:spTree>
    <p:extLst>
      <p:ext uri="{BB962C8B-B14F-4D97-AF65-F5344CB8AC3E}">
        <p14:creationId xmlns:p14="http://schemas.microsoft.com/office/powerpoint/2010/main" val="239167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2E8A-6AC1-CB68-9337-55E54637D72C}"/>
              </a:ext>
            </a:extLst>
          </p:cNvPr>
          <p:cNvSpPr>
            <a:spLocks noGrp="1"/>
          </p:cNvSpPr>
          <p:nvPr>
            <p:ph type="title"/>
          </p:nvPr>
        </p:nvSpPr>
        <p:spPr>
          <a:xfrm>
            <a:off x="762000" y="761998"/>
            <a:ext cx="5334000" cy="1708246"/>
          </a:xfrm>
        </p:spPr>
        <p:txBody>
          <a:bodyPr anchor="ctr">
            <a:normAutofit/>
          </a:bodyPr>
          <a:lstStyle/>
          <a:p>
            <a:r>
              <a:rPr lang="en-US" sz="4000" dirty="0">
                <a:solidFill>
                  <a:schemeClr val="accent1"/>
                </a:solidFill>
              </a:rPr>
              <a:t>5) Prediction of Disease:</a:t>
            </a:r>
          </a:p>
        </p:txBody>
      </p:sp>
      <p:sp>
        <p:nvSpPr>
          <p:cNvPr id="3" name="Content Placeholder 2">
            <a:extLst>
              <a:ext uri="{FF2B5EF4-FFF2-40B4-BE49-F238E27FC236}">
                <a16:creationId xmlns:a16="http://schemas.microsoft.com/office/drawing/2014/main" id="{F5D61FFB-4D9F-4EDD-0555-5D17288D692E}"/>
              </a:ext>
            </a:extLst>
          </p:cNvPr>
          <p:cNvSpPr>
            <a:spLocks noGrp="1"/>
          </p:cNvSpPr>
          <p:nvPr>
            <p:ph idx="1"/>
          </p:nvPr>
        </p:nvSpPr>
        <p:spPr>
          <a:xfrm>
            <a:off x="761994" y="2470245"/>
            <a:ext cx="5334006" cy="3769835"/>
          </a:xfrm>
        </p:spPr>
        <p:txBody>
          <a:bodyPr anchor="ctr">
            <a:normAutofit/>
          </a:bodyPr>
          <a:lstStyle/>
          <a:p>
            <a:r>
              <a:rPr lang="en-US" sz="2000"/>
              <a:t>Various machine learning algorithms like SVM, Naive Bayes, Decision Tree, Random Tree, Logistic Regression, Ada-boost, Xg-boost are used for classification. Comparative analysis is performed among algorithms and the algorithm that gives the highest accuracy is used for heart disease prediction.</a:t>
            </a:r>
          </a:p>
          <a:p>
            <a:pPr marL="0" indent="0">
              <a:buNone/>
            </a:pPr>
            <a:endParaRPr lang="en-US" sz="2000"/>
          </a:p>
        </p:txBody>
      </p:sp>
      <p:sp>
        <p:nvSpPr>
          <p:cNvPr id="14" name="Rectangle 9">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iagram of a person's reaction">
            <a:extLst>
              <a:ext uri="{FF2B5EF4-FFF2-40B4-BE49-F238E27FC236}">
                <a16:creationId xmlns:a16="http://schemas.microsoft.com/office/drawing/2014/main" id="{309F6401-DC8D-E8E8-4E8D-3C077AB95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79109"/>
            <a:ext cx="5334000" cy="6268825"/>
          </a:xfrm>
          <a:prstGeom prst="rect">
            <a:avLst/>
          </a:prstGeom>
        </p:spPr>
      </p:pic>
    </p:spTree>
    <p:extLst>
      <p:ext uri="{BB962C8B-B14F-4D97-AF65-F5344CB8AC3E}">
        <p14:creationId xmlns:p14="http://schemas.microsoft.com/office/powerpoint/2010/main" val="218436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0E290-2924-7A6F-7CA0-32E7E6CCEDC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APPLICATION:</a:t>
            </a:r>
          </a:p>
        </p:txBody>
      </p:sp>
      <p:graphicFrame>
        <p:nvGraphicFramePr>
          <p:cNvPr id="91" name="Content Placeholder 2">
            <a:extLst>
              <a:ext uri="{FF2B5EF4-FFF2-40B4-BE49-F238E27FC236}">
                <a16:creationId xmlns:a16="http://schemas.microsoft.com/office/drawing/2014/main" id="{70839982-79CF-CAEC-AB88-16A7C5B44B06}"/>
              </a:ext>
            </a:extLst>
          </p:cNvPr>
          <p:cNvGraphicFramePr>
            <a:graphicFrameLocks noGrp="1"/>
          </p:cNvGraphicFramePr>
          <p:nvPr>
            <p:ph idx="1"/>
            <p:extLst>
              <p:ext uri="{D42A27DB-BD31-4B8C-83A1-F6EECF244321}">
                <p14:modId xmlns:p14="http://schemas.microsoft.com/office/powerpoint/2010/main" val="383245490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69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29B-8280-5520-EB83-38C93EEE864C}"/>
              </a:ext>
            </a:extLst>
          </p:cNvPr>
          <p:cNvSpPr>
            <a:spLocks noGrp="1"/>
          </p:cNvSpPr>
          <p:nvPr>
            <p:ph type="title"/>
          </p:nvPr>
        </p:nvSpPr>
        <p:spPr>
          <a:xfrm>
            <a:off x="352425" y="200026"/>
            <a:ext cx="4752975" cy="819150"/>
          </a:xfrm>
        </p:spPr>
        <p:txBody>
          <a:bodyPr anchor="b">
            <a:normAutofit/>
          </a:bodyPr>
          <a:lstStyle/>
          <a:p>
            <a:r>
              <a:rPr lang="en-US" sz="3200" dirty="0">
                <a:solidFill>
                  <a:schemeClr val="accent1"/>
                </a:solidFill>
              </a:rPr>
              <a:t>SYSTEM ARCHITECTURE:</a:t>
            </a:r>
          </a:p>
        </p:txBody>
      </p:sp>
      <p:sp>
        <p:nvSpPr>
          <p:cNvPr id="3" name="Content Placeholder 2">
            <a:extLst>
              <a:ext uri="{FF2B5EF4-FFF2-40B4-BE49-F238E27FC236}">
                <a16:creationId xmlns:a16="http://schemas.microsoft.com/office/drawing/2014/main" id="{687A07D6-8420-9D70-F174-C67F82D2E460}"/>
              </a:ext>
            </a:extLst>
          </p:cNvPr>
          <p:cNvSpPr>
            <a:spLocks noGrp="1"/>
          </p:cNvSpPr>
          <p:nvPr>
            <p:ph idx="1"/>
          </p:nvPr>
        </p:nvSpPr>
        <p:spPr>
          <a:xfrm>
            <a:off x="85725" y="1533525"/>
            <a:ext cx="5388714" cy="5010150"/>
          </a:xfrm>
        </p:spPr>
        <p:txBody>
          <a:bodyPr anchor="t">
            <a:normAutofit/>
          </a:bodyPr>
          <a:lstStyle/>
          <a:p>
            <a:r>
              <a:rPr lang="en-US" sz="1600"/>
              <a:t>The system architecture gives an overview of the working of the system.</a:t>
            </a:r>
          </a:p>
          <a:p>
            <a:r>
              <a:rPr lang="en-US" sz="1600">
                <a:solidFill>
                  <a:schemeClr val="accent1"/>
                </a:solidFill>
              </a:rPr>
              <a:t>The working of this system is described as follows:</a:t>
            </a:r>
          </a:p>
          <a:p>
            <a:r>
              <a:rPr lang="en-US" sz="1600"/>
              <a:t>Dataset collection is collecting data which contains patient details. Attributes selection process selects the useful attributes for the prediction of heart disease. After identifying the available data resources, they are further selected, cleaned, made into the desired form. Different classification techniques as stated will be applied on preprocessed data to predict the accuracy of heart disease. Accuracy measure compares the accuracy of different classifiers.</a:t>
            </a:r>
          </a:p>
          <a:p>
            <a:endParaRPr lang="en-US" sz="1600"/>
          </a:p>
        </p:txBody>
      </p:sp>
      <p:pic>
        <p:nvPicPr>
          <p:cNvPr id="7" name="Picture 6" descr="A diagram of a company&#10;&#10;Description automatically generated">
            <a:extLst>
              <a:ext uri="{FF2B5EF4-FFF2-40B4-BE49-F238E27FC236}">
                <a16:creationId xmlns:a16="http://schemas.microsoft.com/office/drawing/2014/main" id="{B7B3ADCE-9AB7-0E83-87C6-2CE8BF5C9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6" y="200026"/>
            <a:ext cx="6619874" cy="6429374"/>
          </a:xfrm>
          <a:prstGeom prst="rect">
            <a:avLst/>
          </a:prstGeom>
        </p:spPr>
      </p:pic>
      <p:grpSp>
        <p:nvGrpSpPr>
          <p:cNvPr id="12" name="Group 11">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376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7FFE1-4166-713D-3D35-8FD74AB5FE5F}"/>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kern="1200" dirty="0">
                <a:solidFill>
                  <a:schemeClr val="accent1"/>
                </a:solidFill>
                <a:latin typeface="+mj-lt"/>
                <a:ea typeface="+mj-ea"/>
                <a:cs typeface="+mj-cs"/>
              </a:rPr>
              <a:t>Architecture of Prediction System:</a:t>
            </a:r>
          </a:p>
        </p:txBody>
      </p:sp>
      <p:pic>
        <p:nvPicPr>
          <p:cNvPr id="5" name="Content Placeholder 4" descr="A diagram of a software company&#10;&#10;Description automatically generated with medium confidence">
            <a:extLst>
              <a:ext uri="{FF2B5EF4-FFF2-40B4-BE49-F238E27FC236}">
                <a16:creationId xmlns:a16="http://schemas.microsoft.com/office/drawing/2014/main" id="{020E7614-E7C0-C874-CBEC-D9F93A6B9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335" y="1845426"/>
            <a:ext cx="8558276" cy="4450303"/>
          </a:xfrm>
          <a:prstGeom prst="rect">
            <a:avLst/>
          </a:prstGeom>
        </p:spPr>
      </p:pic>
    </p:spTree>
    <p:extLst>
      <p:ext uri="{BB962C8B-B14F-4D97-AF65-F5344CB8AC3E}">
        <p14:creationId xmlns:p14="http://schemas.microsoft.com/office/powerpoint/2010/main" val="350829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3" name="Rectangle 62">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A281B-32E6-E55F-E3DF-9A5287DDF479}"/>
              </a:ext>
            </a:extLst>
          </p:cNvPr>
          <p:cNvSpPr>
            <a:spLocks noGrp="1"/>
          </p:cNvSpPr>
          <p:nvPr>
            <p:ph type="title"/>
          </p:nvPr>
        </p:nvSpPr>
        <p:spPr>
          <a:xfrm>
            <a:off x="3371787" y="1741337"/>
            <a:ext cx="5448730"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PROJECT TITLE:</a:t>
            </a:r>
          </a:p>
        </p:txBody>
      </p:sp>
      <p:sp>
        <p:nvSpPr>
          <p:cNvPr id="3" name="Content Placeholder 2">
            <a:extLst>
              <a:ext uri="{FF2B5EF4-FFF2-40B4-BE49-F238E27FC236}">
                <a16:creationId xmlns:a16="http://schemas.microsoft.com/office/drawing/2014/main" id="{BCBEDD10-2427-2479-DCB0-645D80D5414E}"/>
              </a:ext>
            </a:extLst>
          </p:cNvPr>
          <p:cNvSpPr>
            <a:spLocks noGrp="1"/>
          </p:cNvSpPr>
          <p:nvPr>
            <p:ph idx="1"/>
          </p:nvPr>
        </p:nvSpPr>
        <p:spPr>
          <a:xfrm>
            <a:off x="3371161" y="4200522"/>
            <a:ext cx="5449982" cy="682079"/>
          </a:xfrm>
        </p:spPr>
        <p:txBody>
          <a:bodyPr vert="horz" lIns="91440" tIns="45720" rIns="91440" bIns="45720" rtlCol="0">
            <a:normAutofit/>
          </a:bodyPr>
          <a:lstStyle/>
          <a:p>
            <a:pPr marL="0" indent="0" algn="ctr">
              <a:buNone/>
            </a:pPr>
            <a:r>
              <a:rPr lang="en-US" sz="2000" kern="1200">
                <a:solidFill>
                  <a:schemeClr val="tx2"/>
                </a:solidFill>
                <a:latin typeface="+mn-lt"/>
                <a:ea typeface="+mn-ea"/>
                <a:cs typeface="+mn-cs"/>
              </a:rPr>
              <a:t>HEART  DISEASE PERDICATION  USING MACHINE LEARNING ALGORITHMS: </a:t>
            </a:r>
          </a:p>
        </p:txBody>
      </p:sp>
      <p:grpSp>
        <p:nvGrpSpPr>
          <p:cNvPr id="65" name="Group 64">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66" name="Freeform: Shape 65">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2" name="Freeform: Shape 7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5" name="Freeform: Shape 7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2629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6" name="Picture 35" descr="Illuminated server room panel">
            <a:extLst>
              <a:ext uri="{FF2B5EF4-FFF2-40B4-BE49-F238E27FC236}">
                <a16:creationId xmlns:a16="http://schemas.microsoft.com/office/drawing/2014/main" id="{E6464D51-42A1-BD31-CA55-1BBAF8DBAAAB}"/>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BCC1D428-EBE7-3FA4-1AD6-74FAF257703B}"/>
              </a:ext>
            </a:extLst>
          </p:cNvPr>
          <p:cNvSpPr>
            <a:spLocks noGrp="1"/>
          </p:cNvSpPr>
          <p:nvPr>
            <p:ph type="title"/>
          </p:nvPr>
        </p:nvSpPr>
        <p:spPr>
          <a:xfrm>
            <a:off x="838199" y="1671570"/>
            <a:ext cx="5155261" cy="4072044"/>
          </a:xfrm>
        </p:spPr>
        <p:txBody>
          <a:bodyPr anchor="t">
            <a:normAutofit/>
          </a:bodyPr>
          <a:lstStyle/>
          <a:p>
            <a:r>
              <a:rPr lang="en-US">
                <a:solidFill>
                  <a:srgbClr val="FFFFFF"/>
                </a:solidFill>
              </a:rPr>
              <a:t>SYSTEM CONFIGURATION:</a:t>
            </a:r>
          </a:p>
        </p:txBody>
      </p:sp>
      <p:sp>
        <p:nvSpPr>
          <p:cNvPr id="37" name="Content Placeholder 2">
            <a:extLst>
              <a:ext uri="{FF2B5EF4-FFF2-40B4-BE49-F238E27FC236}">
                <a16:creationId xmlns:a16="http://schemas.microsoft.com/office/drawing/2014/main" id="{1181F26D-3B03-98AB-F8BA-6C6D69A0ABE9}"/>
              </a:ext>
            </a:extLst>
          </p:cNvPr>
          <p:cNvSpPr>
            <a:spLocks noGrp="1"/>
          </p:cNvSpPr>
          <p:nvPr>
            <p:ph idx="1"/>
          </p:nvPr>
        </p:nvSpPr>
        <p:spPr>
          <a:xfrm>
            <a:off x="6185986" y="1671566"/>
            <a:ext cx="5170861" cy="4072043"/>
          </a:xfrm>
        </p:spPr>
        <p:txBody>
          <a:bodyPr>
            <a:normAutofit/>
          </a:bodyPr>
          <a:lstStyle/>
          <a:p>
            <a:pPr marL="0" indent="0">
              <a:buNone/>
            </a:pPr>
            <a:r>
              <a:rPr lang="en-US" sz="2000">
                <a:solidFill>
                  <a:srgbClr val="FFFFFF"/>
                </a:solidFill>
              </a:rPr>
              <a:t>1 Hardware requirements:</a:t>
            </a:r>
          </a:p>
          <a:p>
            <a:pPr marL="0" indent="0">
              <a:buNone/>
            </a:pPr>
            <a:r>
              <a:rPr lang="en-US" sz="2000">
                <a:solidFill>
                  <a:srgbClr val="FFFFFF"/>
                </a:solidFill>
              </a:rPr>
              <a:t> • Processer : Any Update Processer </a:t>
            </a:r>
          </a:p>
          <a:p>
            <a:pPr marL="0" indent="0">
              <a:buNone/>
            </a:pPr>
            <a:r>
              <a:rPr lang="en-US" sz="2000">
                <a:solidFill>
                  <a:srgbClr val="FFFFFF"/>
                </a:solidFill>
              </a:rPr>
              <a:t>• Ram : Min 4GB </a:t>
            </a:r>
          </a:p>
          <a:p>
            <a:pPr marL="0" indent="0">
              <a:buNone/>
            </a:pPr>
            <a:r>
              <a:rPr lang="en-US" sz="2000">
                <a:solidFill>
                  <a:srgbClr val="FFFFFF"/>
                </a:solidFill>
              </a:rPr>
              <a:t>• Hard Disk : Min 100GB</a:t>
            </a:r>
          </a:p>
          <a:p>
            <a:pPr marL="0" indent="0">
              <a:buNone/>
            </a:pPr>
            <a:endParaRPr lang="en-US" sz="2000">
              <a:solidFill>
                <a:srgbClr val="FFFFFF"/>
              </a:solidFill>
            </a:endParaRPr>
          </a:p>
          <a:p>
            <a:pPr marL="0" indent="0">
              <a:buNone/>
            </a:pPr>
            <a:r>
              <a:rPr lang="en-US" sz="2000">
                <a:solidFill>
                  <a:srgbClr val="FFFFFF"/>
                </a:solidFill>
              </a:rPr>
              <a:t>2 Software requirements: </a:t>
            </a:r>
          </a:p>
          <a:p>
            <a:pPr marL="0" indent="0">
              <a:buNone/>
            </a:pPr>
            <a:r>
              <a:rPr lang="en-US" sz="2000">
                <a:solidFill>
                  <a:srgbClr val="FFFFFF"/>
                </a:solidFill>
              </a:rPr>
              <a:t>• Operating System : Windows family </a:t>
            </a:r>
          </a:p>
          <a:p>
            <a:pPr marL="0" indent="0">
              <a:buNone/>
            </a:pPr>
            <a:r>
              <a:rPr lang="en-US" sz="2000">
                <a:solidFill>
                  <a:srgbClr val="FFFFFF"/>
                </a:solidFill>
              </a:rPr>
              <a:t>• Technology : python 3.7 </a:t>
            </a:r>
          </a:p>
          <a:p>
            <a:pPr marL="0" indent="0">
              <a:buNone/>
            </a:pPr>
            <a:r>
              <a:rPr lang="en-US" sz="2000">
                <a:solidFill>
                  <a:srgbClr val="FFFFFF"/>
                </a:solidFill>
              </a:rPr>
              <a:t>• IDE : Jupiter notebook</a:t>
            </a:r>
          </a:p>
        </p:txBody>
      </p:sp>
    </p:spTree>
    <p:extLst>
      <p:ext uri="{BB962C8B-B14F-4D97-AF65-F5344CB8AC3E}">
        <p14:creationId xmlns:p14="http://schemas.microsoft.com/office/powerpoint/2010/main" val="3063549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CD6BD-3A16-719D-E898-7893F68C56B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Machine Learning:</a:t>
            </a:r>
          </a:p>
        </p:txBody>
      </p:sp>
      <p:sp>
        <p:nvSpPr>
          <p:cNvPr id="3" name="Content Placeholder 2">
            <a:extLst>
              <a:ext uri="{FF2B5EF4-FFF2-40B4-BE49-F238E27FC236}">
                <a16:creationId xmlns:a16="http://schemas.microsoft.com/office/drawing/2014/main" id="{B331B4DE-3A62-1C8E-D992-5906CE4FF53D}"/>
              </a:ext>
            </a:extLst>
          </p:cNvPr>
          <p:cNvSpPr>
            <a:spLocks noGrp="1"/>
          </p:cNvSpPr>
          <p:nvPr>
            <p:ph idx="1"/>
          </p:nvPr>
        </p:nvSpPr>
        <p:spPr>
          <a:xfrm>
            <a:off x="0" y="1622746"/>
            <a:ext cx="12098867" cy="5235254"/>
          </a:xfrm>
        </p:spPr>
        <p:txBody>
          <a:bodyPr anchor="ctr">
            <a:normAutofit/>
          </a:bodyPr>
          <a:lstStyle/>
          <a:p>
            <a:pPr marL="0" indent="0">
              <a:buNone/>
            </a:pPr>
            <a:r>
              <a:rPr lang="en-US" sz="2000"/>
              <a:t>• Machine learning (ML) is a subset of artificial intelligence (AI). It uses statistical techniques to enable computers to learn and make decisions without being explicitly programmed.</a:t>
            </a:r>
          </a:p>
          <a:p>
            <a:pPr marL="0" indent="0">
              <a:buNone/>
            </a:pPr>
            <a:r>
              <a:rPr lang="en-US" sz="2000"/>
              <a:t> • ML allows machines to automatically learn from data and past experiences to identify patterns and make predictions with minimal human intervention. For example, personal voice assistants like Siri, Alexa, and Cortana use ML-based speech recognition.</a:t>
            </a:r>
          </a:p>
          <a:p>
            <a:pPr marL="0" indent="0">
              <a:buNone/>
            </a:pPr>
            <a:r>
              <a:rPr lang="en-US" sz="2000"/>
              <a:t> • ML is also used in social media.</a:t>
            </a:r>
          </a:p>
          <a:p>
            <a:pPr marL="0" indent="0">
              <a:buNone/>
            </a:pPr>
            <a:r>
              <a:rPr lang="en-US" sz="2000"/>
              <a:t> • Types of machine Learning</a:t>
            </a:r>
          </a:p>
          <a:p>
            <a:pPr marL="0" indent="0">
              <a:buNone/>
            </a:pPr>
            <a:r>
              <a:rPr lang="en-US" sz="2000"/>
              <a:t> • 1) Supervised Machine Learning. </a:t>
            </a:r>
          </a:p>
          <a:p>
            <a:pPr marL="0" indent="0">
              <a:buNone/>
            </a:pPr>
            <a:r>
              <a:rPr lang="en-US" sz="2000"/>
              <a:t>• 2) Unsupervised Machine Learning.</a:t>
            </a:r>
          </a:p>
          <a:p>
            <a:pPr marL="0" indent="0">
              <a:buNone/>
            </a:pPr>
            <a:r>
              <a:rPr lang="en-US" sz="2000"/>
              <a:t> • 3) Reinforcement machine Learning</a:t>
            </a:r>
          </a:p>
        </p:txBody>
      </p:sp>
    </p:spTree>
    <p:extLst>
      <p:ext uri="{BB962C8B-B14F-4D97-AF65-F5344CB8AC3E}">
        <p14:creationId xmlns:p14="http://schemas.microsoft.com/office/powerpoint/2010/main" val="281566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FDB8B-1094-0A58-6CA6-0EF14C1E7AE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1) Supervised MACHINE Learning :</a:t>
            </a:r>
          </a:p>
        </p:txBody>
      </p:sp>
      <p:sp>
        <p:nvSpPr>
          <p:cNvPr id="3" name="Content Placeholder 2">
            <a:extLst>
              <a:ext uri="{FF2B5EF4-FFF2-40B4-BE49-F238E27FC236}">
                <a16:creationId xmlns:a16="http://schemas.microsoft.com/office/drawing/2014/main" id="{C6FD5FDC-F5D6-5F27-B915-29E1CBC2D86E}"/>
              </a:ext>
            </a:extLst>
          </p:cNvPr>
          <p:cNvSpPr>
            <a:spLocks noGrp="1"/>
          </p:cNvSpPr>
          <p:nvPr>
            <p:ph idx="1"/>
          </p:nvPr>
        </p:nvSpPr>
        <p:spPr>
          <a:xfrm>
            <a:off x="1" y="1622746"/>
            <a:ext cx="12191996" cy="5167522"/>
          </a:xfrm>
        </p:spPr>
        <p:txBody>
          <a:bodyPr anchor="ctr">
            <a:normAutofit/>
          </a:bodyPr>
          <a:lstStyle/>
          <a:p>
            <a:r>
              <a:rPr lang="en-US" sz="2000"/>
              <a:t>Supervised machine learning is a type of machine learning that uses labeled data to train algorithms to classify data or predict </a:t>
            </a:r>
            <a:r>
              <a:rPr lang="en-US" sz="2000" err="1"/>
              <a:t>outcomes.In</a:t>
            </a:r>
            <a:r>
              <a:rPr lang="en-US" sz="2000"/>
              <a:t> supervised learning, the training data provided to the machines work as the supervisor that teaches the machines to predict the output correctly. It applies the same concept as a student learns in the supervision of the teacher. Supervised learning is a process of providing input data as well as correct output data to the machine learning model. The aim of a supervised learning algorithm is to find a mapping function to map the input variable(x) with the output variable(y).</a:t>
            </a:r>
          </a:p>
        </p:txBody>
      </p:sp>
    </p:spTree>
    <p:extLst>
      <p:ext uri="{BB962C8B-B14F-4D97-AF65-F5344CB8AC3E}">
        <p14:creationId xmlns:p14="http://schemas.microsoft.com/office/powerpoint/2010/main" val="4155205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695724-6664-B746-B2D2-72FD86C60582}"/>
              </a:ext>
            </a:extLst>
          </p:cNvPr>
          <p:cNvSpPr>
            <a:spLocks noGrp="1"/>
          </p:cNvSpPr>
          <p:nvPr>
            <p:ph type="title"/>
          </p:nvPr>
        </p:nvSpPr>
        <p:spPr>
          <a:xfrm>
            <a:off x="474133" y="118533"/>
            <a:ext cx="10879667" cy="1026055"/>
          </a:xfrm>
        </p:spPr>
        <p:txBody>
          <a:bodyPr>
            <a:normAutofit/>
          </a:bodyPr>
          <a:lstStyle/>
          <a:p>
            <a:r>
              <a:rPr lang="en-US">
                <a:solidFill>
                  <a:srgbClr val="00B0F0"/>
                </a:solidFill>
              </a:rPr>
              <a:t>2)UNSUPERVISED MACHINE LEARNING: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711D6A-5A53-0631-268C-6112399990FD}"/>
              </a:ext>
            </a:extLst>
          </p:cNvPr>
          <p:cNvSpPr>
            <a:spLocks noGrp="1"/>
          </p:cNvSpPr>
          <p:nvPr>
            <p:ph idx="1"/>
          </p:nvPr>
        </p:nvSpPr>
        <p:spPr>
          <a:xfrm>
            <a:off x="321733" y="1263120"/>
            <a:ext cx="11675534" cy="5476347"/>
          </a:xfrm>
        </p:spPr>
        <p:txBody>
          <a:bodyPr>
            <a:normAutofit/>
          </a:bodyPr>
          <a:lstStyle/>
          <a:p>
            <a:r>
              <a:rPr lang="en-US" sz="2400"/>
              <a:t>• Unsupervised machine learning is a machine learning technique that uses algorithms to find patterns in unlabeled data. Because Unsupervised learning cannot be directly applied to a regression or classification problem because unlike supervised learning, we have the input data but no corresponding output data. The goal of unsupervised learning is to find the underlying structure of dataset, group that data according to similarities, and represent that dataset in a compressed format.</a:t>
            </a:r>
          </a:p>
          <a:p>
            <a:pPr marL="0" indent="0">
              <a:buNone/>
            </a:pPr>
            <a:r>
              <a:rPr lang="en-US" sz="2400"/>
              <a:t> • Unsupervised learning is helpful for finding useful insights from the data. </a:t>
            </a:r>
          </a:p>
          <a:p>
            <a:pPr marL="0" indent="0">
              <a:buNone/>
            </a:pPr>
            <a:r>
              <a:rPr lang="en-US" sz="2400"/>
              <a:t>• Unsupervised learning is much similar to how a human learns to think by their own experiences, which makes it closer to the real AI. </a:t>
            </a:r>
          </a:p>
          <a:p>
            <a:pPr marL="0" indent="0">
              <a:buNone/>
            </a:pPr>
            <a:r>
              <a:rPr lang="en-US" sz="2400"/>
              <a:t>• In real-world, we do not always have input data with the corresponding output so to solve such cases, we need unsupervised learning. </a:t>
            </a:r>
          </a:p>
        </p:txBody>
      </p:sp>
    </p:spTree>
    <p:extLst>
      <p:ext uri="{BB962C8B-B14F-4D97-AF65-F5344CB8AC3E}">
        <p14:creationId xmlns:p14="http://schemas.microsoft.com/office/powerpoint/2010/main" val="2682431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C0F9E-31FB-FFE3-4EAE-A03382A4ED37}"/>
              </a:ext>
            </a:extLst>
          </p:cNvPr>
          <p:cNvSpPr>
            <a:spLocks noGrp="1"/>
          </p:cNvSpPr>
          <p:nvPr>
            <p:ph type="title"/>
          </p:nvPr>
        </p:nvSpPr>
        <p:spPr>
          <a:xfrm>
            <a:off x="209550" y="314325"/>
            <a:ext cx="8734425" cy="885825"/>
          </a:xfrm>
        </p:spPr>
        <p:txBody>
          <a:bodyPr anchor="b">
            <a:normAutofit/>
          </a:bodyPr>
          <a:lstStyle/>
          <a:p>
            <a:r>
              <a:rPr lang="en-US" sz="4000">
                <a:solidFill>
                  <a:srgbClr val="00B0F0"/>
                </a:solidFill>
              </a:rPr>
              <a:t>3)REINFORCEMENT MACHINE LEARNING:</a:t>
            </a:r>
          </a:p>
        </p:txBody>
      </p:sp>
      <p:sp>
        <p:nvSpPr>
          <p:cNvPr id="3" name="Content Placeholder 2">
            <a:extLst>
              <a:ext uri="{FF2B5EF4-FFF2-40B4-BE49-F238E27FC236}">
                <a16:creationId xmlns:a16="http://schemas.microsoft.com/office/drawing/2014/main" id="{DB4BA5B8-61BC-27C0-6C37-6BF31AAE2998}"/>
              </a:ext>
            </a:extLst>
          </p:cNvPr>
          <p:cNvSpPr>
            <a:spLocks noGrp="1"/>
          </p:cNvSpPr>
          <p:nvPr>
            <p:ph idx="1"/>
          </p:nvPr>
        </p:nvSpPr>
        <p:spPr>
          <a:xfrm>
            <a:off x="325243" y="1514476"/>
            <a:ext cx="7294758" cy="2266950"/>
          </a:xfrm>
        </p:spPr>
        <p:txBody>
          <a:bodyPr>
            <a:normAutofit/>
          </a:bodyPr>
          <a:lstStyle/>
          <a:p>
            <a:pPr marL="0" indent="0">
              <a:buNone/>
            </a:pPr>
            <a:r>
              <a:rPr lang="en-US" sz="2000"/>
              <a:t>• Reinforcement learning is an area of Machine Learning. It is about taking suitable action to maximize reward in a particular situation. It is employed by various software and machines to find the best possible behavior or path it should take in a specific situation.</a:t>
            </a:r>
          </a:p>
        </p:txBody>
      </p:sp>
      <p:pic>
        <p:nvPicPr>
          <p:cNvPr id="9" name="Graphic 8" descr="Laptop Secure">
            <a:extLst>
              <a:ext uri="{FF2B5EF4-FFF2-40B4-BE49-F238E27FC236}">
                <a16:creationId xmlns:a16="http://schemas.microsoft.com/office/drawing/2014/main" id="{8EADA1A1-50C4-42A4-8D51-015E419696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107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1025-6B9B-1FBD-86D1-D044684F059B}"/>
              </a:ext>
            </a:extLst>
          </p:cNvPr>
          <p:cNvSpPr>
            <a:spLocks noGrp="1"/>
          </p:cNvSpPr>
          <p:nvPr>
            <p:ph type="title"/>
          </p:nvPr>
        </p:nvSpPr>
        <p:spPr>
          <a:xfrm>
            <a:off x="838200" y="365126"/>
            <a:ext cx="10515600" cy="1175808"/>
          </a:xfrm>
        </p:spPr>
        <p:txBody>
          <a:bodyPr/>
          <a:lstStyle/>
          <a:p>
            <a:r>
              <a:rPr lang="en-US">
                <a:solidFill>
                  <a:srgbClr val="00B0F0"/>
                </a:solidFill>
              </a:rPr>
              <a:t>MACHINE LEARNING ALGORITHMS:</a:t>
            </a:r>
          </a:p>
        </p:txBody>
      </p:sp>
      <p:graphicFrame>
        <p:nvGraphicFramePr>
          <p:cNvPr id="5" name="Content Placeholder 2">
            <a:extLst>
              <a:ext uri="{FF2B5EF4-FFF2-40B4-BE49-F238E27FC236}">
                <a16:creationId xmlns:a16="http://schemas.microsoft.com/office/drawing/2014/main" id="{EC866D44-632F-4C16-76E0-61E57E7ED0AF}"/>
              </a:ext>
            </a:extLst>
          </p:cNvPr>
          <p:cNvGraphicFramePr>
            <a:graphicFrameLocks noGrp="1"/>
          </p:cNvGraphicFramePr>
          <p:nvPr>
            <p:ph idx="1"/>
            <p:extLst>
              <p:ext uri="{D42A27DB-BD31-4B8C-83A1-F6EECF244321}">
                <p14:modId xmlns:p14="http://schemas.microsoft.com/office/powerpoint/2010/main" val="330952159"/>
              </p:ext>
            </p:extLst>
          </p:nvPr>
        </p:nvGraphicFramePr>
        <p:xfrm>
          <a:off x="152401" y="1690688"/>
          <a:ext cx="11954932"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436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FB62F605-0D29-07F8-F642-DD2626C78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C22F3F7-C4F6-C120-9D45-79509746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141753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85663-D0AE-2569-DB5F-DCF37B6A4077}"/>
              </a:ext>
            </a:extLst>
          </p:cNvPr>
          <p:cNvSpPr>
            <a:spLocks noGrp="1"/>
          </p:cNvSpPr>
          <p:nvPr>
            <p:ph type="title"/>
          </p:nvPr>
        </p:nvSpPr>
        <p:spPr>
          <a:xfrm>
            <a:off x="758952" y="762001"/>
            <a:ext cx="9589765" cy="1699942"/>
          </a:xfrm>
        </p:spPr>
        <p:txBody>
          <a:bodyPr>
            <a:normAutofit/>
          </a:bodyPr>
          <a:lstStyle/>
          <a:p>
            <a:r>
              <a:rPr lang="en-US" sz="4000" dirty="0">
                <a:solidFill>
                  <a:schemeClr val="accent1"/>
                </a:solidFill>
              </a:rPr>
              <a:t>1) Support Vector Machine:</a:t>
            </a:r>
          </a:p>
        </p:txBody>
      </p:sp>
      <p:sp>
        <p:nvSpPr>
          <p:cNvPr id="3" name="Content Placeholder 2">
            <a:extLst>
              <a:ext uri="{FF2B5EF4-FFF2-40B4-BE49-F238E27FC236}">
                <a16:creationId xmlns:a16="http://schemas.microsoft.com/office/drawing/2014/main" id="{1AB8D419-6F1D-39F2-52F1-B38F7D566A38}"/>
              </a:ext>
            </a:extLst>
          </p:cNvPr>
          <p:cNvSpPr>
            <a:spLocks noGrp="1"/>
          </p:cNvSpPr>
          <p:nvPr>
            <p:ph idx="1"/>
          </p:nvPr>
        </p:nvSpPr>
        <p:spPr>
          <a:xfrm>
            <a:off x="758952" y="2470243"/>
            <a:ext cx="9590349" cy="3769833"/>
          </a:xfrm>
        </p:spPr>
        <p:txBody>
          <a:bodyPr anchor="ctr">
            <a:normAutofit/>
          </a:bodyPr>
          <a:lstStyle/>
          <a:p>
            <a:pPr marL="0" indent="0">
              <a:buNone/>
            </a:pPr>
            <a:r>
              <a:rPr lang="en-US" sz="2000"/>
              <a:t>• Support Vector Machine or SVM is one of the most popular Supervised Learning algorithms, which is used for Classification as well as Regression problems. However, primarily, it is used for Classification problems in Machine Learning.</a:t>
            </a:r>
          </a:p>
          <a:p>
            <a:pPr marL="0" indent="0">
              <a:buNone/>
            </a:pPr>
            <a:r>
              <a:rPr lang="en-US" sz="2000"/>
              <a:t> • The main objective of the SVM algorithm is to find the optimal hyperplane in an N-dimensional space that can separate data points into different classes. The hyperplane tries to maximize the margin between the closest points of different classes. The optimal divider is the one that is equidistant from the boundaries of each group. </a:t>
            </a:r>
          </a:p>
          <a:p>
            <a:pPr marL="0" indent="0">
              <a:buNone/>
            </a:pPr>
            <a:r>
              <a:rPr lang="en-US" sz="2000"/>
              <a:t>• SVMs were first introduced in the 1960s and refined in 1990. They are broadly classified into two types: simple or linear SVM and kernel or non-linear SVM </a:t>
            </a:r>
          </a:p>
          <a:p>
            <a:pPr marL="0" indent="0">
              <a:buNone/>
            </a:pPr>
            <a:r>
              <a:rPr lang="en-US" sz="2000"/>
              <a:t>• To train and test a SVM model, the data is divided into train and test data. The data is also scaled to lie between 0 and 1</a:t>
            </a:r>
          </a:p>
        </p:txBody>
      </p:sp>
    </p:spTree>
    <p:extLst>
      <p:ext uri="{BB962C8B-B14F-4D97-AF65-F5344CB8AC3E}">
        <p14:creationId xmlns:p14="http://schemas.microsoft.com/office/powerpoint/2010/main" val="391003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DED3-C046-DCFB-FB12-30D1A1715234}"/>
              </a:ext>
            </a:extLst>
          </p:cNvPr>
          <p:cNvSpPr>
            <a:spLocks noGrp="1"/>
          </p:cNvSpPr>
          <p:nvPr>
            <p:ph type="title"/>
          </p:nvPr>
        </p:nvSpPr>
        <p:spPr>
          <a:xfrm>
            <a:off x="262468" y="741392"/>
            <a:ext cx="4848619" cy="1170974"/>
          </a:xfrm>
        </p:spPr>
        <p:txBody>
          <a:bodyPr anchor="b">
            <a:normAutofit/>
          </a:bodyPr>
          <a:lstStyle/>
          <a:p>
            <a:r>
              <a:rPr lang="en-US" sz="3200" dirty="0">
                <a:solidFill>
                  <a:schemeClr val="accent1"/>
                </a:solidFill>
              </a:rPr>
              <a:t>The followings are important concepts in SVM: </a:t>
            </a:r>
          </a:p>
        </p:txBody>
      </p:sp>
      <p:sp>
        <p:nvSpPr>
          <p:cNvPr id="3" name="Content Placeholder 2">
            <a:extLst>
              <a:ext uri="{FF2B5EF4-FFF2-40B4-BE49-F238E27FC236}">
                <a16:creationId xmlns:a16="http://schemas.microsoft.com/office/drawing/2014/main" id="{2BBBC37C-94CA-5487-BDDE-7B81064C7332}"/>
              </a:ext>
            </a:extLst>
          </p:cNvPr>
          <p:cNvSpPr>
            <a:spLocks noGrp="1"/>
          </p:cNvSpPr>
          <p:nvPr>
            <p:ph idx="1"/>
          </p:nvPr>
        </p:nvSpPr>
        <p:spPr>
          <a:xfrm>
            <a:off x="347133" y="2533475"/>
            <a:ext cx="5147734" cy="3583133"/>
          </a:xfrm>
        </p:spPr>
        <p:txBody>
          <a:bodyPr anchor="t">
            <a:normAutofit/>
          </a:bodyPr>
          <a:lstStyle/>
          <a:p>
            <a:r>
              <a:rPr lang="en-US" sz="1400"/>
              <a:t>1) Support Vectors - Data Points that are closest to the hyperplane are called support vectors. Separating line will be defined with the help of these data points. </a:t>
            </a:r>
          </a:p>
          <a:p>
            <a:r>
              <a:rPr lang="en-US" sz="1400"/>
              <a:t>2) Hyperplane - As we can see in the above diagram, it is a decision plane or space which is divided between a set of objects having different classes. </a:t>
            </a:r>
          </a:p>
          <a:p>
            <a:r>
              <a:rPr lang="en-US" sz="1400"/>
              <a:t>3) Margin - It may be defined as the gap between two lines on the closest data points of different classes. It can be calculated as the perpendicular distance from the line to the support vectors. Large margin is considered as a good margin and small margin is considered as a bad margin.</a:t>
            </a:r>
          </a:p>
        </p:txBody>
      </p:sp>
      <p:pic>
        <p:nvPicPr>
          <p:cNvPr id="5" name="Picture 4" descr="A diagram of a support vector&#10;&#10;Description automatically generated with medium confidence">
            <a:extLst>
              <a:ext uri="{FF2B5EF4-FFF2-40B4-BE49-F238E27FC236}">
                <a16:creationId xmlns:a16="http://schemas.microsoft.com/office/drawing/2014/main" id="{0CE8B04A-00DD-8626-7D49-460A26468F38}"/>
              </a:ext>
            </a:extLst>
          </p:cNvPr>
          <p:cNvPicPr>
            <a:picLocks noChangeAspect="1"/>
          </p:cNvPicPr>
          <p:nvPr/>
        </p:nvPicPr>
        <p:blipFill rotWithShape="1">
          <a:blip r:embed="rId2">
            <a:extLst>
              <a:ext uri="{28A0092B-C50C-407E-A947-70E740481C1C}">
                <a14:useLocalDpi xmlns:a14="http://schemas.microsoft.com/office/drawing/2010/main" val="0"/>
              </a:ext>
            </a:extLst>
          </a:blip>
          <a:srcRect l="2993" r="26715" b="2"/>
          <a:stretch/>
        </p:blipFill>
        <p:spPr>
          <a:xfrm>
            <a:off x="6095999" y="524933"/>
            <a:ext cx="5833533" cy="5825067"/>
          </a:xfrm>
          <a:prstGeom prst="rect">
            <a:avLst/>
          </a:prstGeom>
        </p:spPr>
      </p:pic>
      <p:grpSp>
        <p:nvGrpSpPr>
          <p:cNvPr id="14" name="Group 13">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5" name="Rectangle 14">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043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10970-535A-883B-7BFE-67E757FB1177}"/>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Advantages And Disadvantages of support vector machines:</a:t>
            </a:r>
          </a:p>
        </p:txBody>
      </p:sp>
      <p:sp>
        <p:nvSpPr>
          <p:cNvPr id="3" name="Content Placeholder 2">
            <a:extLst>
              <a:ext uri="{FF2B5EF4-FFF2-40B4-BE49-F238E27FC236}">
                <a16:creationId xmlns:a16="http://schemas.microsoft.com/office/drawing/2014/main" id="{E1AC5872-2936-DC55-DB9E-F728A04F8060}"/>
              </a:ext>
            </a:extLst>
          </p:cNvPr>
          <p:cNvSpPr>
            <a:spLocks noGrp="1"/>
          </p:cNvSpPr>
          <p:nvPr>
            <p:ph idx="1"/>
          </p:nvPr>
        </p:nvSpPr>
        <p:spPr>
          <a:xfrm>
            <a:off x="1371599" y="2318197"/>
            <a:ext cx="9724031" cy="3683358"/>
          </a:xfrm>
        </p:spPr>
        <p:txBody>
          <a:bodyPr anchor="ctr">
            <a:normAutofit/>
          </a:bodyPr>
          <a:lstStyle/>
          <a:p>
            <a:pPr marL="0" indent="0">
              <a:buNone/>
            </a:pPr>
            <a:r>
              <a:rPr lang="en-US" sz="1900"/>
              <a:t> ADVANTAGES:</a:t>
            </a:r>
          </a:p>
          <a:p>
            <a:pPr marL="0" indent="0">
              <a:buNone/>
            </a:pPr>
            <a:r>
              <a:rPr lang="en-US" sz="1900"/>
              <a:t> ● Effective in high dimensional spaces. </a:t>
            </a:r>
          </a:p>
          <a:p>
            <a:pPr marL="0" indent="0">
              <a:buNone/>
            </a:pPr>
            <a:r>
              <a:rPr lang="en-US" sz="1900"/>
              <a:t>● Still effective in cases where the number of dimensions is greater than the number of samples. </a:t>
            </a:r>
          </a:p>
          <a:p>
            <a:pPr marL="0" indent="0">
              <a:buNone/>
            </a:pPr>
            <a:r>
              <a:rPr lang="en-US" sz="1900"/>
              <a:t>● Uses a subset of training points in the decision function (called support vectors), so it is also memory efficient. </a:t>
            </a:r>
          </a:p>
          <a:p>
            <a:pPr marL="0" indent="0">
              <a:buNone/>
            </a:pPr>
            <a:endParaRPr lang="en-US" sz="1900"/>
          </a:p>
          <a:p>
            <a:pPr marL="0" indent="0">
              <a:buNone/>
            </a:pPr>
            <a:r>
              <a:rPr lang="en-US" sz="1900"/>
              <a:t>DISADVANTAGES: </a:t>
            </a:r>
          </a:p>
          <a:p>
            <a:pPr marL="0" indent="0">
              <a:buNone/>
            </a:pPr>
            <a:r>
              <a:rPr lang="en-US" sz="1900"/>
              <a:t>● If the number of features is much greater than the number of samples, avoid over-fitting in choosing Kernel functions and regularization term is crucial. SVMs do not directly provide probability estimates, these are calculated using an expensive five-fold cross-validation.</a:t>
            </a:r>
          </a:p>
        </p:txBody>
      </p:sp>
    </p:spTree>
    <p:extLst>
      <p:ext uri="{BB962C8B-B14F-4D97-AF65-F5344CB8AC3E}">
        <p14:creationId xmlns:p14="http://schemas.microsoft.com/office/powerpoint/2010/main" val="2427381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42D50-03A6-357B-B31F-ADCB17FA79B6}"/>
              </a:ext>
            </a:extLst>
          </p:cNvPr>
          <p:cNvSpPr>
            <a:spLocks noGrp="1"/>
          </p:cNvSpPr>
          <p:nvPr>
            <p:ph type="title"/>
          </p:nvPr>
        </p:nvSpPr>
        <p:spPr>
          <a:xfrm>
            <a:off x="381000" y="240241"/>
            <a:ext cx="9696450" cy="1228299"/>
          </a:xfrm>
        </p:spPr>
        <p:txBody>
          <a:bodyPr>
            <a:normAutofit/>
          </a:bodyPr>
          <a:lstStyle/>
          <a:p>
            <a:r>
              <a:rPr lang="en-US" sz="4000" dirty="0">
                <a:solidFill>
                  <a:schemeClr val="accent1"/>
                </a:solidFill>
              </a:rPr>
              <a:t>2) NAIVE BAYES ALGORITHM:</a:t>
            </a:r>
          </a:p>
        </p:txBody>
      </p:sp>
      <p:sp>
        <p:nvSpPr>
          <p:cNvPr id="3" name="Content Placeholder 2">
            <a:extLst>
              <a:ext uri="{FF2B5EF4-FFF2-40B4-BE49-F238E27FC236}">
                <a16:creationId xmlns:a16="http://schemas.microsoft.com/office/drawing/2014/main" id="{7F423F1C-B758-6C6E-6BD1-278B1325EA0B}"/>
              </a:ext>
            </a:extLst>
          </p:cNvPr>
          <p:cNvSpPr>
            <a:spLocks noGrp="1"/>
          </p:cNvSpPr>
          <p:nvPr>
            <p:ph idx="1"/>
          </p:nvPr>
        </p:nvSpPr>
        <p:spPr>
          <a:xfrm>
            <a:off x="0" y="1729117"/>
            <a:ext cx="6400800" cy="4957433"/>
          </a:xfrm>
        </p:spPr>
        <p:txBody>
          <a:bodyPr anchor="ctr">
            <a:normAutofit/>
          </a:bodyPr>
          <a:lstStyle/>
          <a:p>
            <a:r>
              <a:rPr lang="en-US" sz="1100"/>
              <a:t>It is a machine learning technique that works on the strategy of the Bayes’ Theorem. It basically assumes that there would be no attributes dependent on each other. It is a group of algorithms that have a common principle that every feature is independent of the other. Bayes’ Theorem tells us the probability of an event that will occur when another event has already occurred. The mathematical equation is: </a:t>
            </a:r>
          </a:p>
          <a:p>
            <a:pPr marL="0" indent="0">
              <a:buNone/>
            </a:pPr>
            <a:r>
              <a:rPr lang="en-US" sz="1100"/>
              <a:t>• Probability(</a:t>
            </a:r>
            <a:r>
              <a:rPr lang="en-US" sz="1100" err="1"/>
              <a:t>a|z</a:t>
            </a:r>
            <a:r>
              <a:rPr lang="en-US" sz="1100"/>
              <a:t>) = (Probability(</a:t>
            </a:r>
            <a:r>
              <a:rPr lang="en-US" sz="1100" err="1"/>
              <a:t>z|a</a:t>
            </a:r>
            <a:r>
              <a:rPr lang="en-US" sz="1100"/>
              <a:t>) * Probability(a)) / Probability(z) </a:t>
            </a:r>
          </a:p>
          <a:p>
            <a:pPr marL="0" indent="0">
              <a:buNone/>
            </a:pPr>
            <a:r>
              <a:rPr lang="en-US" sz="1100"/>
              <a:t>• Where :</a:t>
            </a:r>
          </a:p>
          <a:p>
            <a:pPr marL="0" indent="0">
              <a:buNone/>
            </a:pPr>
            <a:r>
              <a:rPr lang="en-US" sz="1100"/>
              <a:t>• Probability(</a:t>
            </a:r>
            <a:r>
              <a:rPr lang="en-US" sz="1100" err="1"/>
              <a:t>a|z</a:t>
            </a:r>
            <a:r>
              <a:rPr lang="en-US" sz="1100"/>
              <a:t>): Gives us the probability of a (the hypothesis) gives the data is a.</a:t>
            </a:r>
          </a:p>
          <a:p>
            <a:pPr marL="0" indent="0">
              <a:buNone/>
            </a:pPr>
            <a:r>
              <a:rPr lang="en-US" sz="1100"/>
              <a:t> • Probability (</a:t>
            </a:r>
            <a:r>
              <a:rPr lang="en-US" sz="1100" err="1"/>
              <a:t>z|a</a:t>
            </a:r>
            <a:r>
              <a:rPr lang="en-US" sz="1100"/>
              <a:t>): Gives the probability of the data when the hypothesis is true.</a:t>
            </a:r>
          </a:p>
          <a:p>
            <a:pPr marL="0" indent="0">
              <a:buNone/>
            </a:pPr>
            <a:r>
              <a:rPr lang="en-US" sz="1100"/>
              <a:t> • Probability (a): Regardless of the data, the hypothesis is said to be true. </a:t>
            </a:r>
          </a:p>
          <a:p>
            <a:pPr marL="0" indent="0">
              <a:buNone/>
            </a:pPr>
            <a:r>
              <a:rPr lang="en-US" sz="1100"/>
              <a:t>• Probability (d): Regardless if the data, the probability of the hypothesis is given.</a:t>
            </a:r>
          </a:p>
        </p:txBody>
      </p:sp>
      <p:pic>
        <p:nvPicPr>
          <p:cNvPr id="5" name="Picture 4" descr="A diagram of a software development process&#10;&#10;Description automatically generated">
            <a:extLst>
              <a:ext uri="{FF2B5EF4-FFF2-40B4-BE49-F238E27FC236}">
                <a16:creationId xmlns:a16="http://schemas.microsoft.com/office/drawing/2014/main" id="{5A6924AB-399C-477A-77F9-32522BE00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4" y="1969358"/>
            <a:ext cx="5943601" cy="4802917"/>
          </a:xfrm>
          <a:prstGeom prst="rect">
            <a:avLst/>
          </a:prstGeom>
        </p:spPr>
      </p:pic>
    </p:spTree>
    <p:extLst>
      <p:ext uri="{BB962C8B-B14F-4D97-AF65-F5344CB8AC3E}">
        <p14:creationId xmlns:p14="http://schemas.microsoft.com/office/powerpoint/2010/main" val="232725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2CCE-6E54-6344-404B-0EC94632A3A8}"/>
              </a:ext>
            </a:extLst>
          </p:cNvPr>
          <p:cNvSpPr>
            <a:spLocks noGrp="1"/>
          </p:cNvSpPr>
          <p:nvPr>
            <p:ph type="title"/>
          </p:nvPr>
        </p:nvSpPr>
        <p:spPr>
          <a:xfrm>
            <a:off x="58189" y="66503"/>
            <a:ext cx="12070080" cy="1105592"/>
          </a:xfrm>
        </p:spPr>
        <p:txBody>
          <a:bodyPr/>
          <a:lstStyle/>
          <a:p>
            <a:r>
              <a:rPr lang="en-US" sz="4400" dirty="0"/>
              <a:t>Presentation Outline</a:t>
            </a:r>
            <a:endParaRPr lang="en-US" dirty="0"/>
          </a:p>
        </p:txBody>
      </p:sp>
      <p:sp>
        <p:nvSpPr>
          <p:cNvPr id="3" name="Content Placeholder 2">
            <a:extLst>
              <a:ext uri="{FF2B5EF4-FFF2-40B4-BE49-F238E27FC236}">
                <a16:creationId xmlns:a16="http://schemas.microsoft.com/office/drawing/2014/main" id="{B1C2DB29-D07D-8EE6-AFEF-5879EE4AC450}"/>
              </a:ext>
            </a:extLst>
          </p:cNvPr>
          <p:cNvSpPr>
            <a:spLocks noGrp="1"/>
          </p:cNvSpPr>
          <p:nvPr>
            <p:ph idx="1"/>
          </p:nvPr>
        </p:nvSpPr>
        <p:spPr>
          <a:xfrm>
            <a:off x="58189" y="1039092"/>
            <a:ext cx="12133811" cy="5818908"/>
          </a:xfrm>
        </p:spPr>
        <p:txBody>
          <a:bodyPr>
            <a:normAutofit fontScale="47500" lnSpcReduction="20000"/>
          </a:bodyPr>
          <a:lstStyle/>
          <a:p>
            <a:r>
              <a:rPr lang="en-US" dirty="0"/>
              <a:t>Abstract</a:t>
            </a:r>
          </a:p>
          <a:p>
            <a:r>
              <a:rPr lang="en-US" dirty="0"/>
              <a:t>Introduction</a:t>
            </a:r>
          </a:p>
          <a:p>
            <a:r>
              <a:rPr lang="en-US" dirty="0"/>
              <a:t>Domain</a:t>
            </a:r>
          </a:p>
          <a:p>
            <a:r>
              <a:rPr lang="en-US" dirty="0"/>
              <a:t>Literature Survey</a:t>
            </a:r>
          </a:p>
          <a:p>
            <a:r>
              <a:rPr lang="en-US" dirty="0"/>
              <a:t>Methodology</a:t>
            </a:r>
          </a:p>
          <a:p>
            <a:r>
              <a:rPr lang="en-US" dirty="0"/>
              <a:t>Application</a:t>
            </a:r>
          </a:p>
          <a:p>
            <a:r>
              <a:rPr lang="en-US" dirty="0"/>
              <a:t>System Architecture</a:t>
            </a:r>
          </a:p>
          <a:p>
            <a:r>
              <a:rPr lang="en-US" dirty="0"/>
              <a:t>Architecture Of Predication System</a:t>
            </a:r>
          </a:p>
          <a:p>
            <a:r>
              <a:rPr lang="en-US" dirty="0"/>
              <a:t>System Configuration</a:t>
            </a:r>
          </a:p>
          <a:p>
            <a:r>
              <a:rPr lang="en-US" dirty="0"/>
              <a:t>Machine Learning</a:t>
            </a:r>
          </a:p>
          <a:p>
            <a:r>
              <a:rPr lang="en-US" dirty="0"/>
              <a:t>Machine Learning Algorithms</a:t>
            </a:r>
          </a:p>
          <a:p>
            <a:r>
              <a:rPr lang="en-US" dirty="0"/>
              <a:t>Predication Of Disease</a:t>
            </a:r>
          </a:p>
          <a:p>
            <a:r>
              <a:rPr lang="en-US" dirty="0"/>
              <a:t>Data Set Details</a:t>
            </a:r>
          </a:p>
          <a:p>
            <a:r>
              <a:rPr lang="en-US" dirty="0"/>
              <a:t>Example Of Confusion For Matrix Accuracy (Performance Analysis)</a:t>
            </a:r>
          </a:p>
          <a:p>
            <a:r>
              <a:rPr lang="en-US" dirty="0"/>
              <a:t>Machine Learning Algorithms Performance Analysis Results  (1) </a:t>
            </a:r>
            <a:r>
              <a:rPr lang="en-US" dirty="0" err="1"/>
              <a:t>Svm</a:t>
            </a:r>
            <a:r>
              <a:rPr lang="en-US" dirty="0"/>
              <a:t> 2) </a:t>
            </a:r>
            <a:r>
              <a:rPr lang="en-US" dirty="0" err="1"/>
              <a:t>Knn</a:t>
            </a:r>
            <a:r>
              <a:rPr lang="en-US" dirty="0"/>
              <a:t> 3) Random Forest 4) </a:t>
            </a:r>
            <a:r>
              <a:rPr lang="en-US" dirty="0" err="1"/>
              <a:t>Xg</a:t>
            </a:r>
            <a:r>
              <a:rPr lang="en-US" dirty="0"/>
              <a:t>-Boost 5) Ada-Boost) 6) ANN 7) DNN 8) Linear Regression 9) Logistic Regression 10) Naïve Bayes 11) Decision  tree</a:t>
            </a:r>
          </a:p>
          <a:p>
            <a:r>
              <a:rPr lang="en-US" dirty="0"/>
              <a:t>Coadding And Testing</a:t>
            </a:r>
          </a:p>
          <a:p>
            <a:r>
              <a:rPr lang="en-US" dirty="0"/>
              <a:t>Simple Code</a:t>
            </a:r>
          </a:p>
          <a:p>
            <a:r>
              <a:rPr lang="en-US" dirty="0"/>
              <a:t>Results From The Test Data Set</a:t>
            </a:r>
          </a:p>
          <a:p>
            <a:r>
              <a:rPr lang="en-US" dirty="0"/>
              <a:t>Results</a:t>
            </a:r>
          </a:p>
          <a:p>
            <a:r>
              <a:rPr lang="en-US" dirty="0"/>
              <a:t>Conclusion And Future Work</a:t>
            </a:r>
          </a:p>
          <a:p>
            <a:r>
              <a:rPr lang="en-US" dirty="0"/>
              <a:t>References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4355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7D93-81B9-F82F-3077-C65FF39E03F9}"/>
              </a:ext>
            </a:extLst>
          </p:cNvPr>
          <p:cNvSpPr>
            <a:spLocks noGrp="1"/>
          </p:cNvSpPr>
          <p:nvPr>
            <p:ph type="title"/>
          </p:nvPr>
        </p:nvSpPr>
        <p:spPr>
          <a:xfrm>
            <a:off x="317501" y="291042"/>
            <a:ext cx="5219307" cy="628650"/>
          </a:xfrm>
        </p:spPr>
        <p:txBody>
          <a:bodyPr anchor="b">
            <a:normAutofit/>
          </a:bodyPr>
          <a:lstStyle/>
          <a:p>
            <a:r>
              <a:rPr lang="en-US" sz="3200" dirty="0">
                <a:solidFill>
                  <a:schemeClr val="accent1"/>
                </a:solidFill>
              </a:rPr>
              <a:t>3) KNN:</a:t>
            </a:r>
          </a:p>
        </p:txBody>
      </p:sp>
      <p:sp>
        <p:nvSpPr>
          <p:cNvPr id="3" name="Content Placeholder 2">
            <a:extLst>
              <a:ext uri="{FF2B5EF4-FFF2-40B4-BE49-F238E27FC236}">
                <a16:creationId xmlns:a16="http://schemas.microsoft.com/office/drawing/2014/main" id="{23D53953-E145-FED7-9D9C-4BE0813FF01C}"/>
              </a:ext>
            </a:extLst>
          </p:cNvPr>
          <p:cNvSpPr>
            <a:spLocks noGrp="1"/>
          </p:cNvSpPr>
          <p:nvPr>
            <p:ph idx="1"/>
          </p:nvPr>
        </p:nvSpPr>
        <p:spPr>
          <a:xfrm>
            <a:off x="59267" y="1430867"/>
            <a:ext cx="6434665" cy="5266265"/>
          </a:xfrm>
        </p:spPr>
        <p:txBody>
          <a:bodyPr anchor="t">
            <a:normAutofit/>
          </a:bodyPr>
          <a:lstStyle/>
          <a:p>
            <a:pPr marL="0" indent="0">
              <a:buNone/>
            </a:pPr>
            <a:r>
              <a:rPr lang="en-US" sz="2000"/>
              <a:t>• K nearest neighbors abbreviated as KNN is an algorithm that clusters data into classes and then classifies it as per their similarity measures. Classification is based on the majority of the votes to its neighbors. Data is assigned to the classes that have the nearest neighbors. As we increase the number of nearest neighbors, I.e. the value of k, the accuracy might increase. KNN is broadly used for pattern recognition and statistical prediction. </a:t>
            </a:r>
          </a:p>
          <a:p>
            <a:pPr marL="0" indent="0">
              <a:buNone/>
            </a:pPr>
            <a:r>
              <a:rPr lang="en-US" sz="2000"/>
              <a:t>• It divides the data into clusters, based upon the distance from the nearest neighbor.</a:t>
            </a:r>
          </a:p>
          <a:p>
            <a:pPr marL="0" indent="0">
              <a:buNone/>
            </a:pPr>
            <a:endParaRPr lang="en-US" sz="2000"/>
          </a:p>
        </p:txBody>
      </p:sp>
      <p:pic>
        <p:nvPicPr>
          <p:cNvPr id="7" name="Picture 6" descr="A diagram of a training distance&#10;&#10;Description automatically generated">
            <a:extLst>
              <a:ext uri="{FF2B5EF4-FFF2-40B4-BE49-F238E27FC236}">
                <a16:creationId xmlns:a16="http://schemas.microsoft.com/office/drawing/2014/main" id="{6CA6EC6C-74BF-C81E-21DA-CDAEC8DD1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019" y="2173670"/>
            <a:ext cx="5060619" cy="3160330"/>
          </a:xfrm>
          <a:prstGeom prst="rect">
            <a:avLst/>
          </a:prstGeom>
        </p:spPr>
      </p:pic>
      <p:grpSp>
        <p:nvGrpSpPr>
          <p:cNvPr id="12" name="Group 11">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729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8E25-0B85-34A0-498F-49ECF8181A4D}"/>
              </a:ext>
            </a:extLst>
          </p:cNvPr>
          <p:cNvSpPr>
            <a:spLocks noGrp="1"/>
          </p:cNvSpPr>
          <p:nvPr>
            <p:ph type="title"/>
          </p:nvPr>
        </p:nvSpPr>
        <p:spPr/>
        <p:txBody>
          <a:bodyPr/>
          <a:lstStyle/>
          <a:p>
            <a:r>
              <a:rPr lang="en-US" dirty="0">
                <a:solidFill>
                  <a:schemeClr val="accent1"/>
                </a:solidFill>
              </a:rPr>
              <a:t>4) Decision Tree : </a:t>
            </a:r>
          </a:p>
        </p:txBody>
      </p:sp>
      <p:sp>
        <p:nvSpPr>
          <p:cNvPr id="3" name="Content Placeholder 2">
            <a:extLst>
              <a:ext uri="{FF2B5EF4-FFF2-40B4-BE49-F238E27FC236}">
                <a16:creationId xmlns:a16="http://schemas.microsoft.com/office/drawing/2014/main" id="{B7E4E495-CE75-1670-8B8E-DE580E8DEAF6}"/>
              </a:ext>
            </a:extLst>
          </p:cNvPr>
          <p:cNvSpPr>
            <a:spLocks noGrp="1"/>
          </p:cNvSpPr>
          <p:nvPr>
            <p:ph idx="1"/>
          </p:nvPr>
        </p:nvSpPr>
        <p:spPr/>
        <p:txBody>
          <a:bodyPr/>
          <a:lstStyle/>
          <a:p>
            <a:pPr marL="0" indent="0">
              <a:buNone/>
            </a:pPr>
            <a:r>
              <a:rPr lang="en-US"/>
              <a:t>• Decision Tree is one of the supervised learning algorithms. In this the data is continuously split based on a certain parameter after which we end up getting the decision nodes and the leaves. What makes it different from the other supervised algorithms is that is can also solve the regression and classification problems easily. The main aim is to create a system that can predict the results that we desire just by learning the decision rules from the prior data, i.e., the training set.</a:t>
            </a:r>
          </a:p>
          <a:p>
            <a:endParaRPr lang="en-US"/>
          </a:p>
        </p:txBody>
      </p:sp>
    </p:spTree>
    <p:extLst>
      <p:ext uri="{BB962C8B-B14F-4D97-AF65-F5344CB8AC3E}">
        <p14:creationId xmlns:p14="http://schemas.microsoft.com/office/powerpoint/2010/main" val="198548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259D-D10D-BDEA-6839-9D5C05E169F6}"/>
              </a:ext>
            </a:extLst>
          </p:cNvPr>
          <p:cNvSpPr>
            <a:spLocks noGrp="1"/>
          </p:cNvSpPr>
          <p:nvPr>
            <p:ph type="title"/>
          </p:nvPr>
        </p:nvSpPr>
        <p:spPr>
          <a:xfrm>
            <a:off x="296334" y="254000"/>
            <a:ext cx="4919134" cy="651933"/>
          </a:xfrm>
        </p:spPr>
        <p:txBody>
          <a:bodyPr anchor="b">
            <a:normAutofit/>
          </a:bodyPr>
          <a:lstStyle/>
          <a:p>
            <a:r>
              <a:rPr lang="en-US" sz="3200" dirty="0">
                <a:solidFill>
                  <a:schemeClr val="accent1"/>
                </a:solidFill>
              </a:rPr>
              <a:t>Working:</a:t>
            </a:r>
          </a:p>
        </p:txBody>
      </p:sp>
      <p:sp>
        <p:nvSpPr>
          <p:cNvPr id="3" name="Content Placeholder 2">
            <a:extLst>
              <a:ext uri="{FF2B5EF4-FFF2-40B4-BE49-F238E27FC236}">
                <a16:creationId xmlns:a16="http://schemas.microsoft.com/office/drawing/2014/main" id="{484CFFDD-B433-C909-978B-7691330E8977}"/>
              </a:ext>
            </a:extLst>
          </p:cNvPr>
          <p:cNvSpPr>
            <a:spLocks noGrp="1"/>
          </p:cNvSpPr>
          <p:nvPr>
            <p:ph idx="1"/>
          </p:nvPr>
        </p:nvSpPr>
        <p:spPr>
          <a:xfrm>
            <a:off x="0" y="1083733"/>
            <a:ext cx="6443133" cy="5681134"/>
          </a:xfrm>
        </p:spPr>
        <p:txBody>
          <a:bodyPr anchor="t">
            <a:normAutofit/>
          </a:bodyPr>
          <a:lstStyle/>
          <a:p>
            <a:r>
              <a:rPr lang="en-US" sz="1100"/>
              <a:t>In a Decision Tree, for predicting the class of the given dataset, the algorithm starts from the root node of the tree. This algorithm compares the values of the root attribute with the record (real dataset) attribute and based on the comparison, follows the branch and jumps to the next node. For the next node, the algorithm again compares the attribute value with the other sub-nodes and moves further. It continues the process until it reaches the leaf node of the tree. The complete process can be better understood using the below algorithm:</a:t>
            </a:r>
          </a:p>
          <a:p>
            <a:pPr marL="0" indent="0">
              <a:buNone/>
            </a:pPr>
            <a:r>
              <a:rPr lang="en-US" sz="1100"/>
              <a:t>● Step-1: Begin the tree with the root node, says S, which contains the complete dataset. </a:t>
            </a:r>
          </a:p>
          <a:p>
            <a:pPr marL="0" indent="0">
              <a:buNone/>
            </a:pPr>
            <a:r>
              <a:rPr lang="en-US" sz="1100"/>
              <a:t>● Step-2: Find the best attribute in the dataset using Attribute Selection Measure (ASM). </a:t>
            </a:r>
          </a:p>
          <a:p>
            <a:pPr marL="0" indent="0">
              <a:buNone/>
            </a:pPr>
            <a:r>
              <a:rPr lang="en-US" sz="1100"/>
              <a:t>● Step-3: Divide the S into subsets that contains possible values for the best attributes. </a:t>
            </a:r>
          </a:p>
          <a:p>
            <a:pPr marL="0" indent="0">
              <a:buNone/>
            </a:pPr>
            <a:r>
              <a:rPr lang="en-US" sz="1100"/>
              <a:t>● Step-4: Generate the Decision Tree node, which contains the best attribute. </a:t>
            </a:r>
          </a:p>
          <a:p>
            <a:pPr marL="0" indent="0">
              <a:buNone/>
            </a:pPr>
            <a:r>
              <a:rPr lang="en-US" sz="1100"/>
              <a:t>● Step-5: Recursively make new decision trees using the subsets of the dataset created in step -3. Continue this process until a stage is reached where you cannot further classify the nodes and call the final node as a leaf node.</a:t>
            </a:r>
          </a:p>
        </p:txBody>
      </p:sp>
      <p:pic>
        <p:nvPicPr>
          <p:cNvPr id="5" name="Picture 4" descr="A diagram of decision making&#10;&#10;Description automatically generated">
            <a:extLst>
              <a:ext uri="{FF2B5EF4-FFF2-40B4-BE49-F238E27FC236}">
                <a16:creationId xmlns:a16="http://schemas.microsoft.com/office/drawing/2014/main" id="{6097C659-D68F-7F69-4371-B8659596F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600" y="677333"/>
            <a:ext cx="5215467" cy="4699000"/>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368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64C4-F158-6B7B-ECA1-394490DA07ED}"/>
              </a:ext>
            </a:extLst>
          </p:cNvPr>
          <p:cNvSpPr>
            <a:spLocks noGrp="1"/>
          </p:cNvSpPr>
          <p:nvPr>
            <p:ph type="title"/>
          </p:nvPr>
        </p:nvSpPr>
        <p:spPr>
          <a:xfrm>
            <a:off x="423334" y="304800"/>
            <a:ext cx="4055533" cy="702733"/>
          </a:xfrm>
        </p:spPr>
        <p:txBody>
          <a:bodyPr anchor="b">
            <a:normAutofit/>
          </a:bodyPr>
          <a:lstStyle/>
          <a:p>
            <a:r>
              <a:rPr lang="en-US" sz="3200" dirty="0">
                <a:solidFill>
                  <a:schemeClr val="accent1"/>
                </a:solidFill>
              </a:rPr>
              <a:t>5) Random forest:</a:t>
            </a:r>
          </a:p>
        </p:txBody>
      </p:sp>
      <p:sp>
        <p:nvSpPr>
          <p:cNvPr id="3" name="Content Placeholder 2">
            <a:extLst>
              <a:ext uri="{FF2B5EF4-FFF2-40B4-BE49-F238E27FC236}">
                <a16:creationId xmlns:a16="http://schemas.microsoft.com/office/drawing/2014/main" id="{9A5FF1D6-2929-100D-72DC-17A3F216BAEB}"/>
              </a:ext>
            </a:extLst>
          </p:cNvPr>
          <p:cNvSpPr>
            <a:spLocks noGrp="1"/>
          </p:cNvSpPr>
          <p:nvPr>
            <p:ph idx="1"/>
          </p:nvPr>
        </p:nvSpPr>
        <p:spPr>
          <a:xfrm>
            <a:off x="67733" y="1354667"/>
            <a:ext cx="6206266" cy="4626641"/>
          </a:xfrm>
        </p:spPr>
        <p:txBody>
          <a:bodyPr anchor="t">
            <a:normAutofit/>
          </a:bodyPr>
          <a:lstStyle/>
          <a:p>
            <a:pPr marL="0" indent="0">
              <a:buNone/>
            </a:pPr>
            <a:r>
              <a:rPr lang="en-US" sz="1700" dirty="0"/>
              <a:t>• Random Forest, just as the name suggest creates a number of random forest due to which it is also called the random decision forest. It is one of the supervised learning algorithms. It builds random forests that are basically just a group of decision trees. It is mostly trained with the bagging method as it is the most efficient. What the bagging method does is, it combines all the learning models which in turn helps us with the overall result. Just like decision trees, it can be used for both, regression and classification problems</a:t>
            </a:r>
          </a:p>
          <a:p>
            <a:endParaRPr lang="en-US" sz="1700" dirty="0"/>
          </a:p>
        </p:txBody>
      </p:sp>
      <p:pic>
        <p:nvPicPr>
          <p:cNvPr id="5" name="Picture 4" descr="A diagram of a tree diagram&#10;&#10;Description automatically generated">
            <a:extLst>
              <a:ext uri="{FF2B5EF4-FFF2-40B4-BE49-F238E27FC236}">
                <a16:creationId xmlns:a16="http://schemas.microsoft.com/office/drawing/2014/main" id="{AEF43C88-F0F1-6A16-DAF5-4E0DC64EEE9F}"/>
              </a:ext>
            </a:extLst>
          </p:cNvPr>
          <p:cNvPicPr>
            <a:picLocks noChangeAspect="1"/>
          </p:cNvPicPr>
          <p:nvPr/>
        </p:nvPicPr>
        <p:blipFill rotWithShape="1">
          <a:blip r:embed="rId2">
            <a:extLst>
              <a:ext uri="{28A0092B-C50C-407E-A947-70E740481C1C}">
                <a14:useLocalDpi xmlns:a14="http://schemas.microsoft.com/office/drawing/2010/main" val="0"/>
              </a:ext>
            </a:extLst>
          </a:blip>
          <a:srcRect l="12607" r="15184" b="-2"/>
          <a:stretch/>
        </p:blipFill>
        <p:spPr>
          <a:xfrm>
            <a:off x="6857999" y="877414"/>
            <a:ext cx="5266267" cy="3779253"/>
          </a:xfrm>
          <a:prstGeom prst="rect">
            <a:avLst/>
          </a:prstGeom>
        </p:spPr>
      </p:pic>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150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5CB3-6B53-D3FA-8426-6CE4F2296369}"/>
              </a:ext>
            </a:extLst>
          </p:cNvPr>
          <p:cNvSpPr>
            <a:spLocks noGrp="1"/>
          </p:cNvSpPr>
          <p:nvPr>
            <p:ph type="title"/>
          </p:nvPr>
        </p:nvSpPr>
        <p:spPr/>
        <p:txBody>
          <a:bodyPr/>
          <a:lstStyle/>
          <a:p>
            <a:r>
              <a:rPr lang="en-US" dirty="0">
                <a:solidFill>
                  <a:schemeClr val="accent1"/>
                </a:solidFill>
              </a:rPr>
              <a:t>Algorithm Steps: </a:t>
            </a:r>
          </a:p>
        </p:txBody>
      </p:sp>
      <p:graphicFrame>
        <p:nvGraphicFramePr>
          <p:cNvPr id="5" name="Content Placeholder 2">
            <a:extLst>
              <a:ext uri="{FF2B5EF4-FFF2-40B4-BE49-F238E27FC236}">
                <a16:creationId xmlns:a16="http://schemas.microsoft.com/office/drawing/2014/main" id="{02D09250-CA55-A37A-F249-B9389334719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842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7D5D2-A637-2801-6DC3-D10D005439A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Advantages And Disadvantages: </a:t>
            </a:r>
          </a:p>
        </p:txBody>
      </p:sp>
      <p:sp>
        <p:nvSpPr>
          <p:cNvPr id="3" name="Content Placeholder 2">
            <a:extLst>
              <a:ext uri="{FF2B5EF4-FFF2-40B4-BE49-F238E27FC236}">
                <a16:creationId xmlns:a16="http://schemas.microsoft.com/office/drawing/2014/main" id="{8FF40409-A133-F345-C4FA-D31BCC62E4AF}"/>
              </a:ext>
            </a:extLst>
          </p:cNvPr>
          <p:cNvSpPr>
            <a:spLocks noGrp="1"/>
          </p:cNvSpPr>
          <p:nvPr>
            <p:ph idx="1"/>
          </p:nvPr>
        </p:nvSpPr>
        <p:spPr>
          <a:xfrm>
            <a:off x="1371599" y="2318197"/>
            <a:ext cx="9724031" cy="3683358"/>
          </a:xfrm>
        </p:spPr>
        <p:txBody>
          <a:bodyPr anchor="ctr">
            <a:normAutofit/>
          </a:bodyPr>
          <a:lstStyle/>
          <a:p>
            <a:pPr marL="0" indent="0">
              <a:buNone/>
            </a:pPr>
            <a:r>
              <a:rPr lang="en-US" sz="2000"/>
              <a:t> ADVANTAGES: </a:t>
            </a:r>
          </a:p>
          <a:p>
            <a:pPr marL="0" indent="0">
              <a:buNone/>
            </a:pPr>
            <a:r>
              <a:rPr lang="en-US" sz="2000"/>
              <a:t>● Random Forest is capable of performing both Classification and Regression tasks. </a:t>
            </a:r>
          </a:p>
          <a:p>
            <a:pPr marL="0" indent="0">
              <a:buNone/>
            </a:pPr>
            <a:r>
              <a:rPr lang="en-US" sz="2000"/>
              <a:t>● It is capable of handling large datasets with high dimensionality.</a:t>
            </a:r>
          </a:p>
          <a:p>
            <a:pPr marL="0" indent="0">
              <a:buNone/>
            </a:pPr>
            <a:r>
              <a:rPr lang="en-US" sz="2000"/>
              <a:t> ● It enhances the accuracy of the model and prevents the overfitting issue. </a:t>
            </a:r>
          </a:p>
          <a:p>
            <a:pPr marL="0" indent="0">
              <a:buNone/>
            </a:pPr>
            <a:endParaRPr lang="en-US" sz="2000"/>
          </a:p>
          <a:p>
            <a:pPr marL="0" indent="0">
              <a:buNone/>
            </a:pPr>
            <a:r>
              <a:rPr lang="en-US" sz="2000"/>
              <a:t>DISADVANTAGES: </a:t>
            </a:r>
          </a:p>
          <a:p>
            <a:pPr marL="0" indent="0">
              <a:buNone/>
            </a:pPr>
            <a:r>
              <a:rPr lang="en-US" sz="2000"/>
              <a:t>Although Random Forest can be used for both classification and regression tasks, it is not more suitable for Regression tasks.</a:t>
            </a:r>
          </a:p>
        </p:txBody>
      </p:sp>
    </p:spTree>
    <p:extLst>
      <p:ext uri="{BB962C8B-B14F-4D97-AF65-F5344CB8AC3E}">
        <p14:creationId xmlns:p14="http://schemas.microsoft.com/office/powerpoint/2010/main" val="1545368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B8974-138A-4F5F-14AA-97B2BE2A31A1}"/>
              </a:ext>
            </a:extLst>
          </p:cNvPr>
          <p:cNvSpPr>
            <a:spLocks noGrp="1"/>
          </p:cNvSpPr>
          <p:nvPr>
            <p:ph type="title"/>
          </p:nvPr>
        </p:nvSpPr>
        <p:spPr>
          <a:xfrm>
            <a:off x="228600" y="365126"/>
            <a:ext cx="5351992" cy="735542"/>
          </a:xfrm>
        </p:spPr>
        <p:txBody>
          <a:bodyPr>
            <a:normAutofit/>
          </a:bodyPr>
          <a:lstStyle/>
          <a:p>
            <a:r>
              <a:rPr lang="en-US" sz="4000" dirty="0">
                <a:solidFill>
                  <a:schemeClr val="accent1"/>
                </a:solidFill>
              </a:rPr>
              <a:t>6) Logistic Regression:</a:t>
            </a:r>
          </a:p>
        </p:txBody>
      </p:sp>
      <p:sp>
        <p:nvSpPr>
          <p:cNvPr id="3" name="Content Placeholder 2">
            <a:extLst>
              <a:ext uri="{FF2B5EF4-FFF2-40B4-BE49-F238E27FC236}">
                <a16:creationId xmlns:a16="http://schemas.microsoft.com/office/drawing/2014/main" id="{0903A561-BFA9-9036-F078-1CD8CD98A876}"/>
              </a:ext>
            </a:extLst>
          </p:cNvPr>
          <p:cNvSpPr>
            <a:spLocks noGrp="1"/>
          </p:cNvSpPr>
          <p:nvPr>
            <p:ph idx="1"/>
          </p:nvPr>
        </p:nvSpPr>
        <p:spPr>
          <a:xfrm>
            <a:off x="0" y="1465794"/>
            <a:ext cx="5994400" cy="5392205"/>
          </a:xfrm>
        </p:spPr>
        <p:txBody>
          <a:bodyPr>
            <a:normAutofit/>
          </a:bodyPr>
          <a:lstStyle/>
          <a:p>
            <a:pPr marL="0" indent="0">
              <a:buNone/>
            </a:pPr>
            <a:r>
              <a:rPr lang="en-US" sz="1700" dirty="0"/>
              <a:t>• Logistic Regression is rather a predictive analysis. It is used to analyze the relation between the data among which one is a dependent variable and the other one is independent. What logistic regression does is, it rounds off all the values of the results to the closest binary value for the ease of prediction. This can sometimes cause a few errors, and not predict very precisely. In order to remove this error, multiple regression is used which helps in getting the closest to the true result. Logistic Regression uses complex cost functions such as the ‘Sigmoid function’. In machine learning sigmoid is used to predict the probabilities.</a:t>
            </a:r>
          </a:p>
          <a:p>
            <a:endParaRPr lang="en-US" sz="1700" dirty="0"/>
          </a:p>
        </p:txBody>
      </p:sp>
      <p:pic>
        <p:nvPicPr>
          <p:cNvPr id="5" name="Picture 4" descr="A graph of a function&#10;&#10;Description automatically generated">
            <a:extLst>
              <a:ext uri="{FF2B5EF4-FFF2-40B4-BE49-F238E27FC236}">
                <a16:creationId xmlns:a16="http://schemas.microsoft.com/office/drawing/2014/main" id="{60619044-08AD-6472-7DC7-3082298D05C5}"/>
              </a:ext>
            </a:extLst>
          </p:cNvPr>
          <p:cNvPicPr>
            <a:picLocks noChangeAspect="1"/>
          </p:cNvPicPr>
          <p:nvPr/>
        </p:nvPicPr>
        <p:blipFill rotWithShape="1">
          <a:blip r:embed="rId2">
            <a:extLst>
              <a:ext uri="{28A0092B-C50C-407E-A947-70E740481C1C}">
                <a14:useLocalDpi xmlns:a14="http://schemas.microsoft.com/office/drawing/2010/main" val="0"/>
              </a:ext>
            </a:extLst>
          </a:blip>
          <a:srcRect l="1782" r="3" b="3"/>
          <a:stretch/>
        </p:blipFill>
        <p:spPr>
          <a:xfrm>
            <a:off x="6696075" y="1346199"/>
            <a:ext cx="5351992" cy="5063067"/>
          </a:xfrm>
          <a:prstGeom prst="rect">
            <a:avLst/>
          </a:prstGeom>
        </p:spPr>
      </p:pic>
    </p:spTree>
    <p:extLst>
      <p:ext uri="{BB962C8B-B14F-4D97-AF65-F5344CB8AC3E}">
        <p14:creationId xmlns:p14="http://schemas.microsoft.com/office/powerpoint/2010/main" val="148166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4A47B-58DB-42BF-4350-C3653E19A492}"/>
              </a:ext>
            </a:extLst>
          </p:cNvPr>
          <p:cNvSpPr>
            <a:spLocks noGrp="1"/>
          </p:cNvSpPr>
          <p:nvPr>
            <p:ph type="title"/>
          </p:nvPr>
        </p:nvSpPr>
        <p:spPr>
          <a:xfrm>
            <a:off x="186268" y="143933"/>
            <a:ext cx="5715000" cy="872067"/>
          </a:xfrm>
        </p:spPr>
        <p:txBody>
          <a:bodyPr>
            <a:normAutofit/>
          </a:bodyPr>
          <a:lstStyle/>
          <a:p>
            <a:r>
              <a:rPr lang="en-US" sz="4000" dirty="0">
                <a:solidFill>
                  <a:schemeClr val="accent1"/>
                </a:solidFill>
              </a:rPr>
              <a:t>7) Linear Regression:</a:t>
            </a:r>
          </a:p>
        </p:txBody>
      </p:sp>
      <p:sp>
        <p:nvSpPr>
          <p:cNvPr id="3" name="Content Placeholder 2">
            <a:extLst>
              <a:ext uri="{FF2B5EF4-FFF2-40B4-BE49-F238E27FC236}">
                <a16:creationId xmlns:a16="http://schemas.microsoft.com/office/drawing/2014/main" id="{0B050888-799D-A72F-2FE5-D26B2E17F714}"/>
              </a:ext>
            </a:extLst>
          </p:cNvPr>
          <p:cNvSpPr>
            <a:spLocks noGrp="1"/>
          </p:cNvSpPr>
          <p:nvPr>
            <p:ph idx="1"/>
          </p:nvPr>
        </p:nvSpPr>
        <p:spPr>
          <a:xfrm>
            <a:off x="-1" y="1618039"/>
            <a:ext cx="6510867" cy="5248273"/>
          </a:xfrm>
        </p:spPr>
        <p:txBody>
          <a:bodyPr>
            <a:normAutofit/>
          </a:bodyPr>
          <a:lstStyle/>
          <a:p>
            <a:pPr marL="0" indent="0">
              <a:buNone/>
            </a:pPr>
            <a:r>
              <a:rPr lang="en-US" sz="1400" dirty="0"/>
              <a:t>• Linear regression is a fundamental machine learning algorithm used for predicting numerical values based on input features. It assumes a linear relationship between the features and the target variable. The model learns the coefficients that best fit the data and can make predictions for new inputs. </a:t>
            </a:r>
          </a:p>
          <a:p>
            <a:pPr marL="0" indent="0">
              <a:buNone/>
            </a:pPr>
            <a:r>
              <a:rPr lang="en-US" sz="1400" dirty="0"/>
              <a:t>• 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 </a:t>
            </a:r>
          </a:p>
          <a:p>
            <a:pPr marL="0" indent="0">
              <a:buNone/>
            </a:pPr>
            <a:r>
              <a:rPr lang="en-US" sz="1400" dirty="0"/>
              <a:t>• The linear regression model provides a sloped straight line representing the relationship between the variables. Consider the below image: </a:t>
            </a:r>
          </a:p>
          <a:p>
            <a:pPr marL="0" indent="0">
              <a:buNone/>
            </a:pPr>
            <a:r>
              <a:rPr lang="en-US" sz="1400" dirty="0"/>
              <a:t>Y= Dependent Variable (Target Variable) X= Independent Variable (predictor Variable)</a:t>
            </a:r>
          </a:p>
          <a:p>
            <a:endParaRPr lang="en-US" sz="1400" dirty="0"/>
          </a:p>
        </p:txBody>
      </p:sp>
      <p:pic>
        <p:nvPicPr>
          <p:cNvPr id="5" name="Picture 4" descr="A diagram of a line of regression&#10;&#10;Description automatically generated">
            <a:extLst>
              <a:ext uri="{FF2B5EF4-FFF2-40B4-BE49-F238E27FC236}">
                <a16:creationId xmlns:a16="http://schemas.microsoft.com/office/drawing/2014/main" id="{51C22C94-9C41-1769-8352-38A87E404483}"/>
              </a:ext>
            </a:extLst>
          </p:cNvPr>
          <p:cNvPicPr>
            <a:picLocks noChangeAspect="1"/>
          </p:cNvPicPr>
          <p:nvPr/>
        </p:nvPicPr>
        <p:blipFill rotWithShape="1">
          <a:blip r:embed="rId2">
            <a:extLst>
              <a:ext uri="{28A0092B-C50C-407E-A947-70E740481C1C}">
                <a14:useLocalDpi xmlns:a14="http://schemas.microsoft.com/office/drawing/2010/main" val="0"/>
              </a:ext>
            </a:extLst>
          </a:blip>
          <a:srcRect t="13550" r="2" b="8422"/>
          <a:stretch/>
        </p:blipFill>
        <p:spPr>
          <a:xfrm>
            <a:off x="6510867" y="1244601"/>
            <a:ext cx="5537200" cy="5248274"/>
          </a:xfrm>
          <a:prstGeom prst="rect">
            <a:avLst/>
          </a:prstGeom>
        </p:spPr>
      </p:pic>
    </p:spTree>
    <p:extLst>
      <p:ext uri="{BB962C8B-B14F-4D97-AF65-F5344CB8AC3E}">
        <p14:creationId xmlns:p14="http://schemas.microsoft.com/office/powerpoint/2010/main" val="428185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77C-7DED-C165-9996-646DBF34FF68}"/>
              </a:ext>
            </a:extLst>
          </p:cNvPr>
          <p:cNvSpPr>
            <a:spLocks noGrp="1"/>
          </p:cNvSpPr>
          <p:nvPr>
            <p:ph type="title"/>
          </p:nvPr>
        </p:nvSpPr>
        <p:spPr/>
        <p:txBody>
          <a:bodyPr/>
          <a:lstStyle/>
          <a:p>
            <a:r>
              <a:rPr lang="en-US" dirty="0">
                <a:solidFill>
                  <a:schemeClr val="accent1"/>
                </a:solidFill>
              </a:rPr>
              <a:t>8) Artificial Neural Network (ANN):</a:t>
            </a:r>
          </a:p>
        </p:txBody>
      </p:sp>
      <p:sp>
        <p:nvSpPr>
          <p:cNvPr id="3" name="Content Placeholder 2">
            <a:extLst>
              <a:ext uri="{FF2B5EF4-FFF2-40B4-BE49-F238E27FC236}">
                <a16:creationId xmlns:a16="http://schemas.microsoft.com/office/drawing/2014/main" id="{AEBE9D13-CF36-192B-5848-1264A284D918}"/>
              </a:ext>
            </a:extLst>
          </p:cNvPr>
          <p:cNvSpPr>
            <a:spLocks noGrp="1"/>
          </p:cNvSpPr>
          <p:nvPr>
            <p:ph idx="1"/>
          </p:nvPr>
        </p:nvSpPr>
        <p:spPr/>
        <p:txBody>
          <a:bodyPr/>
          <a:lstStyle/>
          <a:p>
            <a:r>
              <a:rPr lang="en-US"/>
              <a:t>An artificial neural network abbreviated as ANN is a model that works as the human brain or neural network I.e. the neurons. It is called a computational model that processes all the complex data. It isn’t given any task specific goal, but it learns from the examples or data that is given to it just like the brain. It is based on a collection of nodes called the artificial neuron. More the no. Of neurons, better the system. The neurons transmit signals from one to another making a proper connection which resembles the human neural network. </a:t>
            </a:r>
          </a:p>
          <a:p>
            <a:r>
              <a:rPr lang="en-US"/>
              <a:t>A neural network has the following 3 layers:</a:t>
            </a:r>
          </a:p>
        </p:txBody>
      </p:sp>
    </p:spTree>
    <p:extLst>
      <p:ext uri="{BB962C8B-B14F-4D97-AF65-F5344CB8AC3E}">
        <p14:creationId xmlns:p14="http://schemas.microsoft.com/office/powerpoint/2010/main" val="3296013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1BD07-AA67-31CB-9383-96163CE4715C}"/>
              </a:ext>
            </a:extLst>
          </p:cNvPr>
          <p:cNvSpPr>
            <a:spLocks noGrp="1"/>
          </p:cNvSpPr>
          <p:nvPr>
            <p:ph type="title"/>
          </p:nvPr>
        </p:nvSpPr>
        <p:spPr>
          <a:xfrm>
            <a:off x="177800" y="365125"/>
            <a:ext cx="2836333" cy="650875"/>
          </a:xfrm>
        </p:spPr>
        <p:txBody>
          <a:bodyPr>
            <a:normAutofit/>
          </a:bodyPr>
          <a:lstStyle/>
          <a:p>
            <a:r>
              <a:rPr lang="en-US" sz="4000" dirty="0">
                <a:solidFill>
                  <a:schemeClr val="accent1"/>
                </a:solidFill>
              </a:rPr>
              <a:t>3 layers: </a:t>
            </a:r>
          </a:p>
        </p:txBody>
      </p:sp>
      <p:sp>
        <p:nvSpPr>
          <p:cNvPr id="3" name="Content Placeholder 2">
            <a:extLst>
              <a:ext uri="{FF2B5EF4-FFF2-40B4-BE49-F238E27FC236}">
                <a16:creationId xmlns:a16="http://schemas.microsoft.com/office/drawing/2014/main" id="{39B83136-7D37-92EB-97AA-812596934860}"/>
              </a:ext>
            </a:extLst>
          </p:cNvPr>
          <p:cNvSpPr>
            <a:spLocks noGrp="1"/>
          </p:cNvSpPr>
          <p:nvPr>
            <p:ph idx="1"/>
          </p:nvPr>
        </p:nvSpPr>
        <p:spPr>
          <a:xfrm>
            <a:off x="67733" y="1825624"/>
            <a:ext cx="5596467" cy="5032375"/>
          </a:xfrm>
        </p:spPr>
        <p:txBody>
          <a:bodyPr>
            <a:normAutofit/>
          </a:bodyPr>
          <a:lstStyle/>
          <a:p>
            <a:pPr marL="514350" indent="-514350">
              <a:buAutoNum type="arabicParenR"/>
            </a:pPr>
            <a:r>
              <a:rPr lang="en-US" sz="2000" dirty="0">
                <a:solidFill>
                  <a:schemeClr val="accent1"/>
                </a:solidFill>
              </a:rPr>
              <a:t>• Input layer </a:t>
            </a:r>
            <a:r>
              <a:rPr lang="en-US" sz="2000"/>
              <a:t>– It consists of the complex raw info that we feed to the neurons.</a:t>
            </a:r>
          </a:p>
          <a:p>
            <a:pPr marL="514350" indent="-514350">
              <a:buAutoNum type="arabicParenR"/>
            </a:pPr>
            <a:r>
              <a:rPr lang="en-US" sz="2000" dirty="0">
                <a:solidFill>
                  <a:schemeClr val="accent1"/>
                </a:solidFill>
              </a:rPr>
              <a:t>• Hidden layer </a:t>
            </a:r>
            <a:r>
              <a:rPr lang="en-US" sz="2000"/>
              <a:t>– These are the computational layers which take the input and the weight of a node from the previous layers, processes it with the activation function, and sends the output to the next layer. </a:t>
            </a:r>
          </a:p>
          <a:p>
            <a:pPr marL="514350" indent="-514350">
              <a:buAutoNum type="arabicParenR"/>
            </a:pPr>
            <a:r>
              <a:rPr lang="en-US" sz="2000" dirty="0">
                <a:solidFill>
                  <a:schemeClr val="accent1"/>
                </a:solidFill>
              </a:rPr>
              <a:t>• Output layer </a:t>
            </a:r>
            <a:r>
              <a:rPr lang="en-US" sz="2000"/>
              <a:t>– This depends of the output of the hidden layers, and the functions taking place in there.</a:t>
            </a:r>
          </a:p>
          <a:p>
            <a:pPr marL="0" indent="0">
              <a:buNone/>
            </a:pPr>
            <a:r>
              <a:rPr lang="en-US" sz="1400"/>
              <a:t># The basic computational unit is the neuron. It receives inputs from the sources provided, and each input carries a weight, which is given according to the relative importance of all the other inputs. Then the function is applied to</a:t>
            </a:r>
            <a:endParaRPr lang="en-US" sz="2000"/>
          </a:p>
          <a:p>
            <a:pPr marL="0" indent="0">
              <a:buNone/>
            </a:pPr>
            <a:endParaRPr lang="en-US" sz="2000"/>
          </a:p>
        </p:txBody>
      </p:sp>
      <p:pic>
        <p:nvPicPr>
          <p:cNvPr id="5" name="Picture 4" descr="A diagram of a synapse&#10;&#10;Description automatically generated">
            <a:extLst>
              <a:ext uri="{FF2B5EF4-FFF2-40B4-BE49-F238E27FC236}">
                <a16:creationId xmlns:a16="http://schemas.microsoft.com/office/drawing/2014/main" id="{337D193A-9AD1-63F8-D9A7-3286D473257A}"/>
              </a:ext>
            </a:extLst>
          </p:cNvPr>
          <p:cNvPicPr>
            <a:picLocks noChangeAspect="1"/>
          </p:cNvPicPr>
          <p:nvPr/>
        </p:nvPicPr>
        <p:blipFill rotWithShape="1">
          <a:blip r:embed="rId2">
            <a:extLst>
              <a:ext uri="{28A0092B-C50C-407E-A947-70E740481C1C}">
                <a14:useLocalDpi xmlns:a14="http://schemas.microsoft.com/office/drawing/2010/main" val="0"/>
              </a:ext>
            </a:extLst>
          </a:blip>
          <a:srcRect r="2" b="1128"/>
          <a:stretch/>
        </p:blipFill>
        <p:spPr>
          <a:xfrm>
            <a:off x="6096000" y="1904282"/>
            <a:ext cx="5943600" cy="4445718"/>
          </a:xfrm>
          <a:prstGeom prst="rect">
            <a:avLst/>
          </a:prstGeom>
        </p:spPr>
      </p:pic>
    </p:spTree>
    <p:extLst>
      <p:ext uri="{BB962C8B-B14F-4D97-AF65-F5344CB8AC3E}">
        <p14:creationId xmlns:p14="http://schemas.microsoft.com/office/powerpoint/2010/main" val="33184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0">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BB476-57FD-D5BA-9564-A21172C0AD21}"/>
              </a:ext>
            </a:extLst>
          </p:cNvPr>
          <p:cNvSpPr>
            <a:spLocks noGrp="1"/>
          </p:cNvSpPr>
          <p:nvPr>
            <p:ph type="title"/>
          </p:nvPr>
        </p:nvSpPr>
        <p:spPr>
          <a:xfrm>
            <a:off x="2019300" y="538956"/>
            <a:ext cx="8985250" cy="1118394"/>
          </a:xfrm>
        </p:spPr>
        <p:txBody>
          <a:bodyPr anchor="t">
            <a:normAutofit/>
          </a:bodyPr>
          <a:lstStyle/>
          <a:p>
            <a:r>
              <a:rPr lang="en-US" sz="4000" dirty="0">
                <a:solidFill>
                  <a:schemeClr val="accent1"/>
                </a:solidFill>
              </a:rPr>
              <a:t>Abstract:</a:t>
            </a:r>
          </a:p>
        </p:txBody>
      </p:sp>
      <p:pic>
        <p:nvPicPr>
          <p:cNvPr id="63" name="Graphic 57" descr="Heart Organ">
            <a:extLst>
              <a:ext uri="{FF2B5EF4-FFF2-40B4-BE49-F238E27FC236}">
                <a16:creationId xmlns:a16="http://schemas.microsoft.com/office/drawing/2014/main" id="{79B25958-80F0-5F94-37CE-2B967C43A6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3AD4EBF4-25C3-9526-8B06-5833F0DA6C48}"/>
              </a:ext>
            </a:extLst>
          </p:cNvPr>
          <p:cNvSpPr>
            <a:spLocks noGrp="1"/>
          </p:cNvSpPr>
          <p:nvPr>
            <p:ph idx="1"/>
          </p:nvPr>
        </p:nvSpPr>
        <p:spPr>
          <a:xfrm>
            <a:off x="1009650" y="1847849"/>
            <a:ext cx="9994900" cy="4254501"/>
          </a:xfrm>
        </p:spPr>
        <p:txBody>
          <a:bodyPr>
            <a:normAutofit/>
          </a:bodyPr>
          <a:lstStyle/>
          <a:p>
            <a:r>
              <a:rPr lang="en-US" sz="2000"/>
              <a:t>Heart is one of the most important part of the body. It helps to purify and circulate blood to all parts of the body. Most number of deaths in the world are due to Heart Diseases. Some symptoms like chest pain, faster heartbeat, discomfort in breathing are recorded. This data is analyzed on regular basis. In this review, an overview of the heart disease and its current procedures is firstly introduced. Furthermore, an in-depth analysis of the most relevant machine learning techniques available on the literature for heart disease prediction is briefly elaborated. The discussed machine learning algorithms are Decision Tree, SVM, ANN, Naive Bayes, Random Forest, KNN. The algorithms are compared on the basis of features. We are working on the algorithm with best accuracy. This will help the doctors to assist the heart problem easily</a:t>
            </a:r>
          </a:p>
        </p:txBody>
      </p:sp>
    </p:spTree>
    <p:extLst>
      <p:ext uri="{BB962C8B-B14F-4D97-AF65-F5344CB8AC3E}">
        <p14:creationId xmlns:p14="http://schemas.microsoft.com/office/powerpoint/2010/main" val="4141779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588A87B7-2E43-65AD-B3AA-B6619F3BE46C}"/>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792F81-3809-F7DC-12A7-1B0893C41BBE}"/>
              </a:ext>
            </a:extLst>
          </p:cNvPr>
          <p:cNvSpPr>
            <a:spLocks noGrp="1"/>
          </p:cNvSpPr>
          <p:nvPr>
            <p:ph type="title"/>
          </p:nvPr>
        </p:nvSpPr>
        <p:spPr>
          <a:xfrm>
            <a:off x="838200" y="365125"/>
            <a:ext cx="10515600" cy="1325563"/>
          </a:xfrm>
        </p:spPr>
        <p:txBody>
          <a:bodyPr>
            <a:normAutofit/>
          </a:bodyPr>
          <a:lstStyle/>
          <a:p>
            <a:r>
              <a:rPr lang="en-US" dirty="0">
                <a:solidFill>
                  <a:schemeClr val="accent1"/>
                </a:solidFill>
              </a:rPr>
              <a:t>9) DEEP NEURAL NETWORK:</a:t>
            </a:r>
          </a:p>
        </p:txBody>
      </p:sp>
      <p:sp>
        <p:nvSpPr>
          <p:cNvPr id="3" name="Content Placeholder 2">
            <a:extLst>
              <a:ext uri="{FF2B5EF4-FFF2-40B4-BE49-F238E27FC236}">
                <a16:creationId xmlns:a16="http://schemas.microsoft.com/office/drawing/2014/main" id="{E70E8AEF-FC12-7748-448B-5723E56F2612}"/>
              </a:ext>
            </a:extLst>
          </p:cNvPr>
          <p:cNvSpPr>
            <a:spLocks noGrp="1"/>
          </p:cNvSpPr>
          <p:nvPr>
            <p:ph idx="1"/>
          </p:nvPr>
        </p:nvSpPr>
        <p:spPr>
          <a:xfrm>
            <a:off x="838200" y="1825625"/>
            <a:ext cx="10515600" cy="4351338"/>
          </a:xfrm>
        </p:spPr>
        <p:txBody>
          <a:bodyPr>
            <a:normAutofit/>
          </a:bodyPr>
          <a:lstStyle/>
          <a:p>
            <a:r>
              <a:rPr lang="en-US" sz="2600"/>
              <a:t>Deep Neural Network abbreviated as DNN, is a complex neural network consisting of more than 2 layers. This algorithm uses high level mathematical models for data processing in complex manner. Deep learning is derived from a vaster family of networks of neural methods, such as CNNs. Deep learning can either be unsupervised, supervised or semi- supervised.</a:t>
            </a:r>
          </a:p>
          <a:p>
            <a:r>
              <a:rPr lang="en-US" sz="2600"/>
              <a:t> Deep, Convolutional and recurrent neural networks are utilized in natural language processing, computer vision, audio recognition, recognition, social network filtering, bioinformatics, machine translation, image analysis, drug design, and material inspection, where the outcomes were comparable/superior to some human professionals.</a:t>
            </a:r>
          </a:p>
          <a:p>
            <a:endParaRPr lang="en-US" sz="2600"/>
          </a:p>
        </p:txBody>
      </p:sp>
    </p:spTree>
    <p:extLst>
      <p:ext uri="{BB962C8B-B14F-4D97-AF65-F5344CB8AC3E}">
        <p14:creationId xmlns:p14="http://schemas.microsoft.com/office/powerpoint/2010/main" val="394975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0ACA-2BDE-3D7C-54BB-110765F2EF21}"/>
              </a:ext>
            </a:extLst>
          </p:cNvPr>
          <p:cNvSpPr>
            <a:spLocks noGrp="1"/>
          </p:cNvSpPr>
          <p:nvPr>
            <p:ph type="title"/>
          </p:nvPr>
        </p:nvSpPr>
        <p:spPr>
          <a:xfrm>
            <a:off x="83127" y="0"/>
            <a:ext cx="5835535" cy="939338"/>
          </a:xfrm>
        </p:spPr>
        <p:txBody>
          <a:bodyPr/>
          <a:lstStyle/>
          <a:p>
            <a:r>
              <a:rPr lang="en-US" dirty="0">
                <a:solidFill>
                  <a:schemeClr val="accent1"/>
                </a:solidFill>
              </a:rPr>
              <a:t>Deep Neural Networks:</a:t>
            </a:r>
          </a:p>
        </p:txBody>
      </p:sp>
      <p:sp>
        <p:nvSpPr>
          <p:cNvPr id="3" name="Content Placeholder 2">
            <a:extLst>
              <a:ext uri="{FF2B5EF4-FFF2-40B4-BE49-F238E27FC236}">
                <a16:creationId xmlns:a16="http://schemas.microsoft.com/office/drawing/2014/main" id="{0BE000D4-4AA3-5255-4A31-A78B5F554ECB}"/>
              </a:ext>
            </a:extLst>
          </p:cNvPr>
          <p:cNvSpPr>
            <a:spLocks noGrp="1"/>
          </p:cNvSpPr>
          <p:nvPr>
            <p:ph idx="1"/>
          </p:nvPr>
        </p:nvSpPr>
        <p:spPr>
          <a:xfrm>
            <a:off x="0" y="822961"/>
            <a:ext cx="7664335" cy="6035039"/>
          </a:xfrm>
        </p:spPr>
        <p:txBody>
          <a:bodyPr>
            <a:normAutofit/>
          </a:bodyPr>
          <a:lstStyle/>
          <a:p>
            <a:pPr marL="0" indent="0">
              <a:buNone/>
            </a:pPr>
            <a:r>
              <a:rPr lang="en-US" dirty="0"/>
              <a:t>• Use different layers of nonlinear units of processing for featured extraction as well as transformation. Each of the successive layers uses the previous layer’s output as the input. </a:t>
            </a:r>
          </a:p>
          <a:p>
            <a:pPr marL="0" indent="0">
              <a:buNone/>
            </a:pPr>
            <a:r>
              <a:rPr lang="en-US" dirty="0"/>
              <a:t>• Can either be supervised, unsupervised or semi-supervised </a:t>
            </a:r>
          </a:p>
          <a:p>
            <a:pPr marL="0" indent="0">
              <a:buNone/>
            </a:pPr>
            <a:r>
              <a:rPr lang="en-US" dirty="0"/>
              <a:t>• learn different hierarchies of representations which relate to different hierarchies of abstractions.</a:t>
            </a:r>
          </a:p>
          <a:p>
            <a:pPr marL="0" indent="0">
              <a:buNone/>
            </a:pPr>
            <a:r>
              <a:rPr lang="en-US" dirty="0"/>
              <a:t> • It consists of an input layer, an output layer and between many variable hidden layers. </a:t>
            </a:r>
          </a:p>
          <a:p>
            <a:pPr marL="0" indent="0">
              <a:buNone/>
            </a:pPr>
            <a:r>
              <a:rPr lang="en-US" dirty="0"/>
              <a:t>• Output of one layer goes as the input to other. The activation function used in our module is the </a:t>
            </a:r>
            <a:r>
              <a:rPr lang="en-US" dirty="0" err="1"/>
              <a:t>ReLU</a:t>
            </a:r>
            <a:r>
              <a:rPr lang="en-US" dirty="0"/>
              <a:t> between hidden layers and </a:t>
            </a:r>
            <a:r>
              <a:rPr lang="en-US" dirty="0" err="1"/>
              <a:t>Softmax</a:t>
            </a:r>
            <a:r>
              <a:rPr lang="en-US" dirty="0"/>
              <a:t> at the output layer which takes 0 or 1 .</a:t>
            </a:r>
          </a:p>
        </p:txBody>
      </p:sp>
      <p:pic>
        <p:nvPicPr>
          <p:cNvPr id="5" name="Picture 4" descr="A diagram of a network">
            <a:extLst>
              <a:ext uri="{FF2B5EF4-FFF2-40B4-BE49-F238E27FC236}">
                <a16:creationId xmlns:a16="http://schemas.microsoft.com/office/drawing/2014/main" id="{8585D138-421E-B572-41B6-071216F0B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957" y="623455"/>
            <a:ext cx="4728350" cy="4729941"/>
          </a:xfrm>
          <a:prstGeom prst="rect">
            <a:avLst/>
          </a:prstGeom>
        </p:spPr>
      </p:pic>
    </p:spTree>
    <p:extLst>
      <p:ext uri="{BB962C8B-B14F-4D97-AF65-F5344CB8AC3E}">
        <p14:creationId xmlns:p14="http://schemas.microsoft.com/office/powerpoint/2010/main" val="3455590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5F48-22F0-CFE4-28BA-055E161DB76F}"/>
              </a:ext>
            </a:extLst>
          </p:cNvPr>
          <p:cNvSpPr>
            <a:spLocks noGrp="1"/>
          </p:cNvSpPr>
          <p:nvPr>
            <p:ph type="title"/>
          </p:nvPr>
        </p:nvSpPr>
        <p:spPr>
          <a:xfrm>
            <a:off x="270933" y="84667"/>
            <a:ext cx="7018867" cy="1032933"/>
          </a:xfrm>
        </p:spPr>
        <p:txBody>
          <a:bodyPr/>
          <a:lstStyle/>
          <a:p>
            <a:r>
              <a:rPr lang="en-US" dirty="0">
                <a:solidFill>
                  <a:schemeClr val="accent1"/>
                </a:solidFill>
              </a:rPr>
              <a:t>10) ADABOOST ALGORITHM:</a:t>
            </a:r>
          </a:p>
        </p:txBody>
      </p:sp>
      <p:sp>
        <p:nvSpPr>
          <p:cNvPr id="3" name="Content Placeholder 2">
            <a:extLst>
              <a:ext uri="{FF2B5EF4-FFF2-40B4-BE49-F238E27FC236}">
                <a16:creationId xmlns:a16="http://schemas.microsoft.com/office/drawing/2014/main" id="{DD6326CA-0205-5F3E-6AF8-5DACE999D00D}"/>
              </a:ext>
            </a:extLst>
          </p:cNvPr>
          <p:cNvSpPr>
            <a:spLocks noGrp="1"/>
          </p:cNvSpPr>
          <p:nvPr>
            <p:ph idx="1"/>
          </p:nvPr>
        </p:nvSpPr>
        <p:spPr>
          <a:xfrm>
            <a:off x="67733" y="1278468"/>
            <a:ext cx="12039600" cy="5494866"/>
          </a:xfrm>
        </p:spPr>
        <p:txBody>
          <a:bodyPr>
            <a:normAutofit fontScale="85000" lnSpcReduction="20000"/>
          </a:bodyPr>
          <a:lstStyle/>
          <a:p>
            <a:pPr marL="0" indent="0">
              <a:buNone/>
            </a:pPr>
            <a:r>
              <a:rPr lang="en-US"/>
              <a:t>• </a:t>
            </a:r>
            <a:r>
              <a:rPr lang="en-US" dirty="0"/>
              <a:t>Ada-boost</a:t>
            </a:r>
            <a:r>
              <a:rPr lang="en-US"/>
              <a:t> was the first really successful boosting algorithm developed for the purpose of binary classification. </a:t>
            </a:r>
            <a:r>
              <a:rPr lang="en-US" err="1"/>
              <a:t>Adaboost</a:t>
            </a:r>
            <a:r>
              <a:rPr lang="en-US"/>
              <a:t> is short for Adaptive Boosting and is a very popular boosting technique which combines multiple “weak classifiers” into a single “strong classifier”</a:t>
            </a:r>
          </a:p>
          <a:p>
            <a:pPr marL="0" indent="0">
              <a:buNone/>
            </a:pPr>
            <a:r>
              <a:rPr lang="en-US" dirty="0">
                <a:solidFill>
                  <a:schemeClr val="accent1"/>
                </a:solidFill>
              </a:rPr>
              <a:t>• ALGORITHM:</a:t>
            </a:r>
          </a:p>
          <a:p>
            <a:pPr marL="0" indent="0">
              <a:buNone/>
            </a:pPr>
            <a:endParaRPr lang="en-US">
              <a:solidFill>
                <a:srgbClr val="FF0000"/>
              </a:solidFill>
            </a:endParaRPr>
          </a:p>
          <a:p>
            <a:pPr marL="0" indent="0">
              <a:buNone/>
            </a:pPr>
            <a:r>
              <a:rPr lang="en-US"/>
              <a:t>• 1. Initially, </a:t>
            </a:r>
            <a:r>
              <a:rPr lang="en-US" err="1"/>
              <a:t>Adaboost</a:t>
            </a:r>
            <a:r>
              <a:rPr lang="en-US"/>
              <a:t> selects a training subset randomly.</a:t>
            </a:r>
          </a:p>
          <a:p>
            <a:pPr marL="0" indent="0">
              <a:buNone/>
            </a:pPr>
            <a:r>
              <a:rPr lang="en-US"/>
              <a:t> • 2. It iteratively trains the </a:t>
            </a:r>
            <a:r>
              <a:rPr lang="en-US" err="1"/>
              <a:t>Adaboost</a:t>
            </a:r>
            <a:r>
              <a:rPr lang="en-US"/>
              <a:t> machine learning model by selecting the training set          based on the accurate prediction of the last training.</a:t>
            </a:r>
          </a:p>
          <a:p>
            <a:pPr marL="0" indent="0">
              <a:buNone/>
            </a:pPr>
            <a:r>
              <a:rPr lang="en-US"/>
              <a:t> • 3. It assigns the higher weight to wrong classified observations so that in the next       iteration these observations will get the high probability for classification.</a:t>
            </a:r>
          </a:p>
          <a:p>
            <a:pPr marL="0" indent="0">
              <a:buNone/>
            </a:pPr>
            <a:r>
              <a:rPr lang="en-US"/>
              <a:t> • 4. Also, it assigns the weight to the trained classifier in each iteration according to the accuracy of the classifier. The more accurate classifier will get high weight. </a:t>
            </a:r>
          </a:p>
          <a:p>
            <a:pPr marL="0" indent="0">
              <a:buNone/>
            </a:pPr>
            <a:r>
              <a:rPr lang="en-US"/>
              <a:t>• 5. This process iterates until the complete training data fits without any error or until reached to the specified maximum number of estimators.</a:t>
            </a:r>
          </a:p>
          <a:p>
            <a:pPr marL="0" indent="0">
              <a:buNone/>
            </a:pPr>
            <a:r>
              <a:rPr lang="en-US"/>
              <a:t> • 6. To classify, perform a "vote" across all of the learning algorithms you built</a:t>
            </a:r>
            <a:endParaRPr lang="en-US">
              <a:solidFill>
                <a:srgbClr val="FF0000"/>
              </a:solidFill>
            </a:endParaRPr>
          </a:p>
          <a:p>
            <a:pPr marL="0" indent="0">
              <a:buNone/>
            </a:pPr>
            <a:endParaRPr lang="en-US"/>
          </a:p>
        </p:txBody>
      </p:sp>
    </p:spTree>
    <p:extLst>
      <p:ext uri="{BB962C8B-B14F-4D97-AF65-F5344CB8AC3E}">
        <p14:creationId xmlns:p14="http://schemas.microsoft.com/office/powerpoint/2010/main" val="56595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B81C0-D46B-C286-786E-C66C2E23C92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Advantages And Disadvantages: </a:t>
            </a:r>
          </a:p>
        </p:txBody>
      </p:sp>
      <p:sp>
        <p:nvSpPr>
          <p:cNvPr id="3" name="Content Placeholder 2">
            <a:extLst>
              <a:ext uri="{FF2B5EF4-FFF2-40B4-BE49-F238E27FC236}">
                <a16:creationId xmlns:a16="http://schemas.microsoft.com/office/drawing/2014/main" id="{ADFB351E-0F64-B4CB-615A-58F5404B5572}"/>
              </a:ext>
            </a:extLst>
          </p:cNvPr>
          <p:cNvSpPr>
            <a:spLocks noGrp="1"/>
          </p:cNvSpPr>
          <p:nvPr>
            <p:ph idx="1"/>
          </p:nvPr>
        </p:nvSpPr>
        <p:spPr>
          <a:xfrm>
            <a:off x="0" y="1622744"/>
            <a:ext cx="12191999" cy="5168753"/>
          </a:xfrm>
        </p:spPr>
        <p:txBody>
          <a:bodyPr anchor="ctr">
            <a:normAutofit/>
          </a:bodyPr>
          <a:lstStyle/>
          <a:p>
            <a:pPr marL="0" indent="0">
              <a:buNone/>
            </a:pPr>
            <a:r>
              <a:rPr lang="en-US" sz="1400" dirty="0"/>
              <a:t> Advantages:</a:t>
            </a:r>
          </a:p>
          <a:p>
            <a:pPr marL="0" indent="0">
              <a:buNone/>
            </a:pPr>
            <a:r>
              <a:rPr lang="en-US" sz="1400" dirty="0"/>
              <a:t> • It's easy to implement </a:t>
            </a:r>
          </a:p>
          <a:p>
            <a:pPr marL="0" indent="0">
              <a:buNone/>
            </a:pPr>
            <a:r>
              <a:rPr lang="en-US" sz="1400" dirty="0"/>
              <a:t>• It can be used with any dataset</a:t>
            </a:r>
          </a:p>
          <a:p>
            <a:pPr marL="0" indent="0">
              <a:buNone/>
            </a:pPr>
            <a:r>
              <a:rPr lang="en-US" sz="1400" dirty="0"/>
              <a:t> • It's less prone to overfitting than other algorithms </a:t>
            </a:r>
          </a:p>
          <a:p>
            <a:pPr marL="0" indent="0">
              <a:buNone/>
            </a:pPr>
            <a:r>
              <a:rPr lang="en-US" sz="1400" dirty="0"/>
              <a:t>• It can improve the accuracy of weak classifiers </a:t>
            </a:r>
          </a:p>
          <a:p>
            <a:pPr marL="0" indent="0">
              <a:buNone/>
            </a:pPr>
            <a:r>
              <a:rPr lang="en-US" sz="1400" dirty="0"/>
              <a:t>• It can be used with many base classifiers </a:t>
            </a:r>
          </a:p>
          <a:p>
            <a:pPr marL="0" indent="0">
              <a:buNone/>
            </a:pPr>
            <a:r>
              <a:rPr lang="en-US" sz="1400" dirty="0"/>
              <a:t>• It's easier to use than other algorithms </a:t>
            </a:r>
          </a:p>
          <a:p>
            <a:pPr marL="0" indent="0">
              <a:buNone/>
            </a:pPr>
            <a:r>
              <a:rPr lang="en-US" sz="1400" dirty="0"/>
              <a:t>• It can be used to classify text and images </a:t>
            </a:r>
          </a:p>
          <a:p>
            <a:pPr marL="0" indent="0">
              <a:buNone/>
            </a:pPr>
            <a:endParaRPr lang="en-US" sz="1400" dirty="0"/>
          </a:p>
          <a:p>
            <a:pPr marL="0" indent="0">
              <a:buNone/>
            </a:pPr>
            <a:r>
              <a:rPr lang="en-US" sz="1400" dirty="0"/>
              <a:t>• Disadvantages: </a:t>
            </a:r>
          </a:p>
          <a:p>
            <a:pPr marL="0" indent="0">
              <a:buNone/>
            </a:pPr>
            <a:r>
              <a:rPr lang="en-US" sz="1400" dirty="0"/>
              <a:t>• AdaBoost uses a progressively learning boosting technique. Hence high-quality data is needed in examples of AdaBoost vs Random Forest. It is also very sensitive to outliers and noise in data requiring the elimination of these factors before using the data.</a:t>
            </a:r>
          </a:p>
        </p:txBody>
      </p:sp>
    </p:spTree>
    <p:extLst>
      <p:ext uri="{BB962C8B-B14F-4D97-AF65-F5344CB8AC3E}">
        <p14:creationId xmlns:p14="http://schemas.microsoft.com/office/powerpoint/2010/main" val="4077975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CD5B7-B7B4-BA6C-3451-EA9063AC2BA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11) XGBOOST ALGORITHM:</a:t>
            </a:r>
          </a:p>
        </p:txBody>
      </p:sp>
      <p:sp>
        <p:nvSpPr>
          <p:cNvPr id="17"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94D4DF-8C93-2299-F8B7-6353B475F278}"/>
              </a:ext>
            </a:extLst>
          </p:cNvPr>
          <p:cNvSpPr>
            <a:spLocks noGrp="1"/>
          </p:cNvSpPr>
          <p:nvPr>
            <p:ph idx="1"/>
          </p:nvPr>
        </p:nvSpPr>
        <p:spPr>
          <a:xfrm>
            <a:off x="0" y="2010759"/>
            <a:ext cx="12191990" cy="4847242"/>
          </a:xfrm>
        </p:spPr>
        <p:txBody>
          <a:bodyPr>
            <a:normAutofit/>
          </a:bodyPr>
          <a:lstStyle/>
          <a:p>
            <a:pPr marL="0" indent="0">
              <a:buNone/>
            </a:pPr>
            <a:r>
              <a:rPr lang="en-US" sz="2200"/>
              <a:t>• </a:t>
            </a:r>
            <a:r>
              <a:rPr lang="en-US" sz="2200" dirty="0"/>
              <a:t>XG-Boost </a:t>
            </a:r>
            <a:r>
              <a:rPr lang="en-US" sz="2200"/>
              <a:t>is a robust machine-learning algorithm that can help you understand your data and make better decisions. </a:t>
            </a:r>
            <a:r>
              <a:rPr lang="en-US" sz="2200" dirty="0"/>
              <a:t>XG-Boost</a:t>
            </a:r>
            <a:r>
              <a:rPr lang="en-US" sz="2200"/>
              <a:t> is an implementation of gradient-boosting decision trees. </a:t>
            </a:r>
          </a:p>
          <a:p>
            <a:pPr marL="0" indent="0">
              <a:buNone/>
            </a:pPr>
            <a:r>
              <a:rPr lang="en-US" sz="2200"/>
              <a:t>• XG-boost is an implementation of Gradient Boosted decision trees. It is a type of Software library that was designed basically to improve speed and model performance. In this algorithm, decision trees are created in sequential form. Weights play an important role in XG-boost. Weights are assigned to all the independent variables which are then fed into the decision tree which predicts results. Weight of variables predicted wrong by the tree is increased and these the variables are then fed to the second decision tree. These individual classifiers/predictors then assemble to give a strong and more precise model. It can work on regression, classification, ranking, and user-defined predict.</a:t>
            </a:r>
          </a:p>
        </p:txBody>
      </p:sp>
    </p:spTree>
    <p:extLst>
      <p:ext uri="{BB962C8B-B14F-4D97-AF65-F5344CB8AC3E}">
        <p14:creationId xmlns:p14="http://schemas.microsoft.com/office/powerpoint/2010/main" val="1354245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E840C-B0D0-E634-2A6E-E9F436F09B7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1) Regularization:</a:t>
            </a:r>
          </a:p>
        </p:txBody>
      </p:sp>
      <p:sp>
        <p:nvSpPr>
          <p:cNvPr id="3" name="Content Placeholder 2">
            <a:extLst>
              <a:ext uri="{FF2B5EF4-FFF2-40B4-BE49-F238E27FC236}">
                <a16:creationId xmlns:a16="http://schemas.microsoft.com/office/drawing/2014/main" id="{AEBB2338-A71E-F84C-6B6C-3E45F96ADD14}"/>
              </a:ext>
            </a:extLst>
          </p:cNvPr>
          <p:cNvSpPr>
            <a:spLocks noGrp="1"/>
          </p:cNvSpPr>
          <p:nvPr>
            <p:ph idx="1"/>
          </p:nvPr>
        </p:nvSpPr>
        <p:spPr>
          <a:xfrm>
            <a:off x="0" y="1622746"/>
            <a:ext cx="12191995" cy="5235254"/>
          </a:xfrm>
        </p:spPr>
        <p:txBody>
          <a:bodyPr anchor="ctr">
            <a:normAutofit/>
          </a:bodyPr>
          <a:lstStyle/>
          <a:p>
            <a:pPr marL="0" indent="0">
              <a:buNone/>
            </a:pPr>
            <a:r>
              <a:rPr lang="en-US" sz="1400"/>
              <a:t>• Regularization: </a:t>
            </a:r>
            <a:r>
              <a:rPr lang="en-US" sz="1400" dirty="0"/>
              <a:t>XG-Boost</a:t>
            </a:r>
            <a:r>
              <a:rPr lang="en-US" sz="1400"/>
              <a:t> incorporates regularization techniques to prevent overfitting. It includes both L1 and L2 regularization terms in its objective function, which helps in controlling the complexity of the model and reducing variance. </a:t>
            </a:r>
          </a:p>
          <a:p>
            <a:pPr marL="0" indent="0">
              <a:buNone/>
            </a:pPr>
            <a:r>
              <a:rPr lang="en-US" sz="1400"/>
              <a:t>• gamma: The minimum loss reduction allowed for a split to occur. The optimal value of gamma depends on the data set and other parameter values. </a:t>
            </a:r>
          </a:p>
          <a:p>
            <a:pPr marL="0" indent="0">
              <a:buNone/>
            </a:pPr>
            <a:r>
              <a:rPr lang="en-US" sz="1400"/>
              <a:t>• alpha: L1 regularization on leaf weights. Larger values mean more regularization.</a:t>
            </a:r>
          </a:p>
          <a:p>
            <a:pPr marL="0" indent="0">
              <a:buNone/>
            </a:pPr>
            <a:r>
              <a:rPr lang="en-US" sz="1400"/>
              <a:t> • lambda: L2 regularization. This term is a constant that is added to the second derivative (Hessian) of the loss function during gain and weight (prediction) calculations. </a:t>
            </a:r>
          </a:p>
          <a:p>
            <a:pPr marL="0" indent="0">
              <a:buNone/>
            </a:pPr>
            <a:r>
              <a:rPr lang="en-US" sz="1400"/>
              <a:t>• The regularization term (Ω) is a combination of L1 and L2 regularization terms. It is defined as: </a:t>
            </a:r>
          </a:p>
          <a:p>
            <a:pPr marL="0" indent="0">
              <a:buNone/>
            </a:pPr>
            <a:r>
              <a:rPr lang="en-US" sz="1400"/>
              <a:t>• Ω(F) = λ * Ω1(F) + 0.5 * γ * Ω2(F) </a:t>
            </a:r>
          </a:p>
          <a:p>
            <a:pPr marL="0" indent="0">
              <a:buNone/>
            </a:pPr>
            <a:r>
              <a:rPr lang="en-US" sz="1400"/>
              <a:t>• WHERE: </a:t>
            </a:r>
          </a:p>
          <a:p>
            <a:pPr marL="0" indent="0">
              <a:buNone/>
            </a:pPr>
            <a:r>
              <a:rPr lang="en-US" sz="1400"/>
              <a:t>• Ω1(F) is the L1 norm of the leaf weights </a:t>
            </a:r>
          </a:p>
          <a:p>
            <a:pPr marL="0" indent="0">
              <a:buNone/>
            </a:pPr>
            <a:r>
              <a:rPr lang="en-US" sz="1400"/>
              <a:t>• Ω2(F) is the L2 norm of the leaf weights </a:t>
            </a:r>
          </a:p>
          <a:p>
            <a:pPr marL="0" indent="0">
              <a:buNone/>
            </a:pPr>
            <a:r>
              <a:rPr lang="en-US" sz="1400"/>
              <a:t>• Regularization parameters usually impact tree structure as well as weight values</a:t>
            </a:r>
          </a:p>
        </p:txBody>
      </p:sp>
    </p:spTree>
    <p:extLst>
      <p:ext uri="{BB962C8B-B14F-4D97-AF65-F5344CB8AC3E}">
        <p14:creationId xmlns:p14="http://schemas.microsoft.com/office/powerpoint/2010/main" val="1591662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B2-F7D9-1BD1-EFD5-048E4EBD67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2) Parallel processing:</a:t>
            </a:r>
          </a:p>
        </p:txBody>
      </p:sp>
      <p:sp>
        <p:nvSpPr>
          <p:cNvPr id="3" name="Content Placeholder 2">
            <a:extLst>
              <a:ext uri="{FF2B5EF4-FFF2-40B4-BE49-F238E27FC236}">
                <a16:creationId xmlns:a16="http://schemas.microsoft.com/office/drawing/2014/main" id="{0852714C-87B3-277F-BDA7-6F50BB0F0DE9}"/>
              </a:ext>
            </a:extLst>
          </p:cNvPr>
          <p:cNvSpPr>
            <a:spLocks noGrp="1"/>
          </p:cNvSpPr>
          <p:nvPr>
            <p:ph idx="1"/>
          </p:nvPr>
        </p:nvSpPr>
        <p:spPr>
          <a:xfrm>
            <a:off x="1371599" y="2318197"/>
            <a:ext cx="9724031" cy="3683358"/>
          </a:xfrm>
        </p:spPr>
        <p:txBody>
          <a:bodyPr anchor="ctr">
            <a:normAutofit/>
          </a:bodyPr>
          <a:lstStyle/>
          <a:p>
            <a:pPr marL="0" indent="0">
              <a:buNone/>
            </a:pPr>
            <a:r>
              <a:rPr lang="en-US" sz="2000"/>
              <a:t>• Parallelization – The process of sequential tree building is done using the parallelized implementation in the XGBoost algorithm. This is made possible due to the outer and inner loops that are interchangeable. The outer loop lists the leaf nodes of a tree, while the inner loop will calculate the features. </a:t>
            </a:r>
          </a:p>
          <a:p>
            <a:pPr marL="0" indent="0">
              <a:buNone/>
            </a:pPr>
            <a:r>
              <a:rPr lang="en-US" sz="2000"/>
              <a:t>• : XG-boost utilizes the power of parallel processing and that is why it is much faster than GBM. It uses multiple CPU cores to execute the model. While using Scikit Learn libarary, nthread hyper-parameter is used for parallel processing. nthread represents number of CPU cores to be used. If you want to use all the available cores, don't mention any value for nthread and the algorithm will detect automatically. </a:t>
            </a:r>
          </a:p>
        </p:txBody>
      </p:sp>
    </p:spTree>
    <p:extLst>
      <p:ext uri="{BB962C8B-B14F-4D97-AF65-F5344CB8AC3E}">
        <p14:creationId xmlns:p14="http://schemas.microsoft.com/office/powerpoint/2010/main" val="364402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D0FEB-C8E5-6B5F-2AA9-8BBACE554D4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3) Handling missing values: </a:t>
            </a:r>
          </a:p>
        </p:txBody>
      </p:sp>
      <p:sp>
        <p:nvSpPr>
          <p:cNvPr id="3" name="Content Placeholder 2">
            <a:extLst>
              <a:ext uri="{FF2B5EF4-FFF2-40B4-BE49-F238E27FC236}">
                <a16:creationId xmlns:a16="http://schemas.microsoft.com/office/drawing/2014/main" id="{41AFBDD5-3DF9-B7CA-A4CE-BE8BF763B040}"/>
              </a:ext>
            </a:extLst>
          </p:cNvPr>
          <p:cNvSpPr>
            <a:spLocks noGrp="1"/>
          </p:cNvSpPr>
          <p:nvPr>
            <p:ph idx="1"/>
          </p:nvPr>
        </p:nvSpPr>
        <p:spPr>
          <a:xfrm>
            <a:off x="0" y="1622745"/>
            <a:ext cx="12191995" cy="5092380"/>
          </a:xfrm>
        </p:spPr>
        <p:txBody>
          <a:bodyPr anchor="ctr">
            <a:normAutofit/>
          </a:bodyPr>
          <a:lstStyle/>
          <a:p>
            <a:pPr marL="0" indent="0">
              <a:buNone/>
            </a:pPr>
            <a:r>
              <a:rPr lang="en-US" sz="2000"/>
              <a:t>• XG-boost has an in-built capability to handle missing values. When XG-boost encounters a missing value at a node, it tries both the left and right hand split and learns the way leading to higher loss for each node. It then does the same when working on the testing data.</a:t>
            </a:r>
          </a:p>
          <a:p>
            <a:pPr marL="0" indent="0">
              <a:buNone/>
            </a:pPr>
            <a:endParaRPr lang="en-US" sz="2000"/>
          </a:p>
          <a:p>
            <a:pPr marL="0" indent="0">
              <a:buNone/>
            </a:pPr>
            <a:r>
              <a:rPr lang="en-US" sz="2000" dirty="0">
                <a:solidFill>
                  <a:schemeClr val="accent1"/>
                </a:solidFill>
              </a:rPr>
              <a:t>4) Cross Validation: </a:t>
            </a:r>
            <a:r>
              <a:rPr lang="en-US" sz="2000"/>
              <a:t>XG-boost allows user to run a cross-validation at each iteration of the boosting process and thus it is easy to get the exact optimum number of boosting iterations in a single run. This is unlike GBM where we have to run a grid-search and only a limited values can be tested.</a:t>
            </a:r>
          </a:p>
        </p:txBody>
      </p:sp>
    </p:spTree>
    <p:extLst>
      <p:ext uri="{BB962C8B-B14F-4D97-AF65-F5344CB8AC3E}">
        <p14:creationId xmlns:p14="http://schemas.microsoft.com/office/powerpoint/2010/main" val="3455227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FF789-8738-2EE1-E7CE-28541D5DF7D3}"/>
              </a:ext>
            </a:extLst>
          </p:cNvPr>
          <p:cNvSpPr>
            <a:spLocks noGrp="1"/>
          </p:cNvSpPr>
          <p:nvPr>
            <p:ph type="title"/>
          </p:nvPr>
        </p:nvSpPr>
        <p:spPr>
          <a:xfrm>
            <a:off x="333375" y="502022"/>
            <a:ext cx="5254625" cy="726704"/>
          </a:xfrm>
        </p:spPr>
        <p:txBody>
          <a:bodyPr anchor="b">
            <a:normAutofit/>
          </a:bodyPr>
          <a:lstStyle/>
          <a:p>
            <a:r>
              <a:rPr lang="en-US" sz="4000" dirty="0">
                <a:solidFill>
                  <a:schemeClr val="accent1"/>
                </a:solidFill>
              </a:rPr>
              <a:t>5) Effective Tree Pruning: </a:t>
            </a:r>
          </a:p>
        </p:txBody>
      </p:sp>
      <p:sp>
        <p:nvSpPr>
          <p:cNvPr id="3" name="Content Placeholder 2">
            <a:extLst>
              <a:ext uri="{FF2B5EF4-FFF2-40B4-BE49-F238E27FC236}">
                <a16:creationId xmlns:a16="http://schemas.microsoft.com/office/drawing/2014/main" id="{F7BD7995-7DFE-C6B4-1E0D-9A1294C80711}"/>
              </a:ext>
            </a:extLst>
          </p:cNvPr>
          <p:cNvSpPr>
            <a:spLocks noGrp="1"/>
          </p:cNvSpPr>
          <p:nvPr>
            <p:ph idx="1"/>
          </p:nvPr>
        </p:nvSpPr>
        <p:spPr>
          <a:xfrm>
            <a:off x="67733" y="1441554"/>
            <a:ext cx="6620933" cy="4499423"/>
          </a:xfrm>
        </p:spPr>
        <p:txBody>
          <a:bodyPr anchor="t">
            <a:normAutofit/>
          </a:bodyPr>
          <a:lstStyle/>
          <a:p>
            <a:pPr marL="0" indent="0">
              <a:buNone/>
            </a:pPr>
            <a:r>
              <a:rPr lang="en-US" sz="1700"/>
              <a:t>• Tree Pruning: </a:t>
            </a:r>
            <a:r>
              <a:rPr lang="en-US" sz="1700" dirty="0"/>
              <a:t>XG-Boost </a:t>
            </a:r>
            <a:r>
              <a:rPr lang="en-US" sz="1700"/>
              <a:t>uses </a:t>
            </a:r>
            <a:r>
              <a:rPr lang="en-US" sz="1700" dirty="0"/>
              <a:t>max-depth </a:t>
            </a:r>
            <a:r>
              <a:rPr lang="en-US" sz="1700"/>
              <a:t>parameter as specified the stopping criteria for the splitting of the branch and starts pruning trees backward. This depth-first approach improves computational performance significantly. </a:t>
            </a:r>
          </a:p>
          <a:p>
            <a:pPr marL="0" indent="0">
              <a:buNone/>
            </a:pPr>
            <a:r>
              <a:rPr lang="en-US" sz="1700"/>
              <a:t>• A GBM would stop splitting a node when it encounters a negative loss in the split. Thus</a:t>
            </a:r>
            <a:r>
              <a:rPr lang="en-US" sz="1700" dirty="0"/>
              <a:t>,</a:t>
            </a:r>
            <a:r>
              <a:rPr lang="en-US" sz="1700"/>
              <a:t> it is more of a greedy algorithm. XG-boost on the other hand make splits </a:t>
            </a:r>
            <a:r>
              <a:rPr lang="en-US" sz="1700" dirty="0"/>
              <a:t>up to </a:t>
            </a:r>
            <a:r>
              <a:rPr lang="en-US" sz="1700"/>
              <a:t>the </a:t>
            </a:r>
            <a:r>
              <a:rPr lang="en-US" sz="1700" dirty="0"/>
              <a:t>max-depth</a:t>
            </a:r>
            <a:r>
              <a:rPr lang="en-US" sz="1700"/>
              <a:t> specified and then start pruning the tree backwards and remove splits beyond which there is no positive gain.</a:t>
            </a:r>
          </a:p>
          <a:p>
            <a:pPr marL="0" indent="0">
              <a:buNone/>
            </a:pPr>
            <a:endParaRPr lang="en-US" sz="1700"/>
          </a:p>
        </p:txBody>
      </p:sp>
      <p:pic>
        <p:nvPicPr>
          <p:cNvPr id="5" name="Picture 4" descr="A diagram of a classifier&#10;&#10;Description automatically generated">
            <a:extLst>
              <a:ext uri="{FF2B5EF4-FFF2-40B4-BE49-F238E27FC236}">
                <a16:creationId xmlns:a16="http://schemas.microsoft.com/office/drawing/2014/main" id="{C45870B4-E7EF-ADC6-F9AE-75E290A5754A}"/>
              </a:ext>
            </a:extLst>
          </p:cNvPr>
          <p:cNvPicPr>
            <a:picLocks noChangeAspect="1"/>
          </p:cNvPicPr>
          <p:nvPr/>
        </p:nvPicPr>
        <p:blipFill rotWithShape="1">
          <a:blip r:embed="rId2">
            <a:extLst>
              <a:ext uri="{28A0092B-C50C-407E-A947-70E740481C1C}">
                <a14:useLocalDpi xmlns:a14="http://schemas.microsoft.com/office/drawing/2010/main" val="0"/>
              </a:ext>
            </a:extLst>
          </a:blip>
          <a:srcRect l="2235" r="7217" b="3"/>
          <a:stretch/>
        </p:blipFill>
        <p:spPr>
          <a:xfrm>
            <a:off x="6951133" y="982134"/>
            <a:ext cx="4978400" cy="4385734"/>
          </a:xfrm>
          <a:prstGeom prst="rect">
            <a:avLst/>
          </a:prstGeom>
        </p:spPr>
      </p:pic>
      <p:sp>
        <p:nvSpPr>
          <p:cNvPr id="17" name="Rectangle 1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831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41B05-D67F-2B1D-07A8-0DD604BF4C9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Predication of Disease:</a:t>
            </a:r>
          </a:p>
        </p:txBody>
      </p:sp>
      <p:sp>
        <p:nvSpPr>
          <p:cNvPr id="3" name="Content Placeholder 2">
            <a:extLst>
              <a:ext uri="{FF2B5EF4-FFF2-40B4-BE49-F238E27FC236}">
                <a16:creationId xmlns:a16="http://schemas.microsoft.com/office/drawing/2014/main" id="{A4835D1C-40B0-DA83-B6F5-8AAAE486AF11}"/>
              </a:ext>
            </a:extLst>
          </p:cNvPr>
          <p:cNvSpPr>
            <a:spLocks noGrp="1"/>
          </p:cNvSpPr>
          <p:nvPr>
            <p:ph idx="1"/>
          </p:nvPr>
        </p:nvSpPr>
        <p:spPr>
          <a:xfrm>
            <a:off x="4037826" y="10138"/>
            <a:ext cx="8151125" cy="6837724"/>
          </a:xfrm>
        </p:spPr>
        <p:txBody>
          <a:bodyPr anchor="ctr">
            <a:normAutofit/>
          </a:bodyPr>
          <a:lstStyle/>
          <a:p>
            <a:pPr marL="0" indent="0">
              <a:buNone/>
            </a:pPr>
            <a:r>
              <a:rPr lang="en-US" sz="1900"/>
              <a:t>• Disease Prediction is a Machine Learning based system which primarily works according to the symptoms given by a user. The disease is predicted using algorithms and comparison of the datasets with the symptoms provided by the user. </a:t>
            </a:r>
          </a:p>
          <a:p>
            <a:pPr marL="0" indent="0">
              <a:buNone/>
            </a:pPr>
            <a:r>
              <a:rPr lang="en-US" sz="1900"/>
              <a:t>• Machine learning (ML) can predict diseases by using algorithms to compare a user's symptoms with datasets. The system takes the user's symptoms as input and outputs the probability of the disease.</a:t>
            </a:r>
          </a:p>
          <a:p>
            <a:pPr marL="0" indent="0">
              <a:buNone/>
            </a:pPr>
            <a:endParaRPr lang="en-US" sz="1900"/>
          </a:p>
          <a:p>
            <a:pPr marL="0" indent="0">
              <a:buNone/>
            </a:pPr>
            <a:r>
              <a:rPr lang="en-US" sz="1900"/>
              <a:t> </a:t>
            </a:r>
            <a:r>
              <a:rPr lang="en-US" sz="1900" dirty="0">
                <a:solidFill>
                  <a:schemeClr val="accent1"/>
                </a:solidFill>
              </a:rPr>
              <a:t>• Some machine learning algorithms used for disease prediction include: </a:t>
            </a:r>
          </a:p>
          <a:p>
            <a:pPr marL="0" indent="0">
              <a:buNone/>
            </a:pPr>
            <a:endParaRPr lang="en-US" sz="1900"/>
          </a:p>
          <a:p>
            <a:pPr marL="0" indent="0">
              <a:buNone/>
            </a:pPr>
            <a:r>
              <a:rPr lang="en-US" sz="1900"/>
              <a:t>• Naïve Bayes classifier: A supervised machine learning algorithm that calculates the probability of the disease </a:t>
            </a:r>
          </a:p>
          <a:p>
            <a:pPr marL="0" indent="0">
              <a:buNone/>
            </a:pPr>
            <a:r>
              <a:rPr lang="en-US" sz="1900"/>
              <a:t>• Random forest classifier: Used to predict disease likelihood </a:t>
            </a:r>
          </a:p>
          <a:p>
            <a:pPr marL="0" indent="0">
              <a:buNone/>
            </a:pPr>
            <a:r>
              <a:rPr lang="en-US" sz="1900"/>
              <a:t>• Support vector machine: A supervised learning algorithm</a:t>
            </a:r>
          </a:p>
          <a:p>
            <a:pPr marL="0" indent="0">
              <a:buNone/>
            </a:pPr>
            <a:r>
              <a:rPr lang="en-US" sz="1900"/>
              <a:t> • Logistic regression: A supervised learning algorithm </a:t>
            </a:r>
          </a:p>
          <a:p>
            <a:pPr marL="0" indent="0">
              <a:buNone/>
            </a:pPr>
            <a:r>
              <a:rPr lang="en-US" sz="1900"/>
              <a:t>• Artificial neural network: A supervised learning algorithm</a:t>
            </a:r>
          </a:p>
        </p:txBody>
      </p:sp>
    </p:spTree>
    <p:extLst>
      <p:ext uri="{BB962C8B-B14F-4D97-AF65-F5344CB8AC3E}">
        <p14:creationId xmlns:p14="http://schemas.microsoft.com/office/powerpoint/2010/main" val="417438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4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 name="Rectangle 4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4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8847BA-9113-6934-CEA9-3BD7E2A233AD}"/>
              </a:ext>
            </a:extLst>
          </p:cNvPr>
          <p:cNvSpPr>
            <a:spLocks noGrp="1"/>
          </p:cNvSpPr>
          <p:nvPr>
            <p:ph type="title"/>
          </p:nvPr>
        </p:nvSpPr>
        <p:spPr>
          <a:xfrm>
            <a:off x="1115568" y="548640"/>
            <a:ext cx="10168128" cy="1179576"/>
          </a:xfrm>
        </p:spPr>
        <p:txBody>
          <a:bodyPr>
            <a:normAutofit/>
          </a:bodyPr>
          <a:lstStyle/>
          <a:p>
            <a:r>
              <a:rPr lang="en-US" sz="4000" dirty="0">
                <a:solidFill>
                  <a:schemeClr val="accent1"/>
                </a:solidFill>
              </a:rPr>
              <a:t>Introduction:</a:t>
            </a:r>
          </a:p>
        </p:txBody>
      </p:sp>
      <p:sp>
        <p:nvSpPr>
          <p:cNvPr id="104" name="Rectangle 4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992D48-C1A0-66FB-4628-835A0842E4F1}"/>
              </a:ext>
            </a:extLst>
          </p:cNvPr>
          <p:cNvSpPr>
            <a:spLocks noGrp="1"/>
          </p:cNvSpPr>
          <p:nvPr>
            <p:ph idx="1"/>
          </p:nvPr>
        </p:nvSpPr>
        <p:spPr>
          <a:xfrm>
            <a:off x="1115568" y="2481943"/>
            <a:ext cx="10168128" cy="3695020"/>
          </a:xfrm>
        </p:spPr>
        <p:txBody>
          <a:bodyPr>
            <a:normAutofit/>
          </a:bodyPr>
          <a:lstStyle/>
          <a:p>
            <a:r>
              <a:rPr lang="en-US" sz="1500"/>
              <a:t>Heart disease is the kind of disease which can cause the death. Each year too many peoples are dying due to heart disease. Heart disease can be occurred due to the weakening of heart muscle. Also, the heart failure can be described as the failure of heart to pump the blood. Heart disease is also called as coronary artery disease (CAD). CAD can be occurred due to insufficient blood supply to arteries. Heart disease can be detected using the symptoms like high blood pressure, chest pain, hypertension, cardiac arrest,  etc. There are many types of heart diseases with different  types of symptoms. Like: 1) heart disease in blood  vessels: chest pain, shortness of breath, pain in neck throat., 2)heart disease caused by abnormal heartbeats :slow  heartbeat, discomfort, chest pain., etc. Most common  symptoms are chest pain, shortness of breath, discomfort,  chest pain., etc. Most common symptoms are chest pain, shortness of breath, fainting. Causes of heart disease are  defects you’re born with, high blood pressure, diabetes,  smoking, drugs, alcohol. Sometimes in heart disease the  infection also which affects the inner membrane which is  identified by symptoms like fever, fatigue, dry cough, skin  rashes. Causes of heart infection are bacteria, viruses, parasites. Types of heart disease: Cardiac arrest, Hypertension, Coronary artery disease, Heart failure, Heart  infection, Congenital heart disease, Slow heartbeat, Stroke  type heart disease, angina pectoris. Now a days there are  too many automated techniques to detect the heart disease like data mining, machine learning, deep learning, etc. So,  in this paper we will brief introduction about machine learning techniques. In this we train the datasets using the machine learning repositories. There are some risk factors  on the basis of that the heart disease is predicted. Risk factors are Age, Sex, Blood pressure, Cholesterol level, Family history of coronary illness, Diabetes, Smoking, Alcohol, Being overweight, Heart rate, Chest Pain.</a:t>
            </a:r>
          </a:p>
        </p:txBody>
      </p:sp>
    </p:spTree>
    <p:extLst>
      <p:ext uri="{BB962C8B-B14F-4D97-AF65-F5344CB8AC3E}">
        <p14:creationId xmlns:p14="http://schemas.microsoft.com/office/powerpoint/2010/main" val="2177552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72765-2C2E-F7C7-BDBE-36325E52308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SET DETAILS :</a:t>
            </a:r>
          </a:p>
        </p:txBody>
      </p:sp>
      <p:sp>
        <p:nvSpPr>
          <p:cNvPr id="3" name="Content Placeholder 2">
            <a:extLst>
              <a:ext uri="{FF2B5EF4-FFF2-40B4-BE49-F238E27FC236}">
                <a16:creationId xmlns:a16="http://schemas.microsoft.com/office/drawing/2014/main" id="{BAC51C63-46DF-9B8C-E82C-62E1B3005A13}"/>
              </a:ext>
            </a:extLst>
          </p:cNvPr>
          <p:cNvSpPr>
            <a:spLocks noGrp="1"/>
          </p:cNvSpPr>
          <p:nvPr>
            <p:ph idx="1"/>
          </p:nvPr>
        </p:nvSpPr>
        <p:spPr>
          <a:xfrm>
            <a:off x="0" y="1622744"/>
            <a:ext cx="12191995" cy="5235255"/>
          </a:xfrm>
        </p:spPr>
        <p:txBody>
          <a:bodyPr anchor="ctr">
            <a:normAutofit/>
          </a:bodyPr>
          <a:lstStyle/>
          <a:p>
            <a:r>
              <a:rPr lang="en-US" sz="2000"/>
              <a:t>For </a:t>
            </a:r>
            <a:r>
              <a:rPr lang="en-US" sz="2000" err="1"/>
              <a:t>eg</a:t>
            </a:r>
            <a:r>
              <a:rPr lang="en-US" sz="2000"/>
              <a:t>: Our system here, uses a dataset to predict the occurrence of heart diseases by dividing the dataset into test data and training data. 70% data is used for training and the rest 30% is used for testing. Now, the input used in our case is the attributes we have used that correspond to factors that result in heart diseases. The output would be a binary digit indicating whether a person is susceptible to heart diseases or not. The algorithms used in the system for prediction, are learning algorithms which will always change over periods of time based on various input factors . Therefore, the results might change when we learn even more about the data fed as input. </a:t>
            </a:r>
          </a:p>
          <a:p>
            <a:pPr marL="0" indent="0">
              <a:buNone/>
            </a:pPr>
            <a:endParaRPr lang="en-US" sz="2000"/>
          </a:p>
          <a:p>
            <a:pPr marL="0" indent="0">
              <a:buNone/>
            </a:pPr>
            <a:endParaRPr lang="en-US" sz="2000"/>
          </a:p>
          <a:p>
            <a:pPr marL="0" indent="0">
              <a:buNone/>
            </a:pPr>
            <a:r>
              <a:rPr lang="en-US" sz="2000"/>
              <a:t>https://github.com/Abhayku18113211/</a:t>
            </a:r>
            <a:r>
              <a:rPr lang="en-US" sz="2000" dirty="0"/>
              <a:t>Heart-Disease-Prediction-System-Using-ML</a:t>
            </a:r>
            <a:endParaRPr lang="en-US" sz="2000"/>
          </a:p>
          <a:p>
            <a:endParaRPr lang="en-US" sz="2000"/>
          </a:p>
        </p:txBody>
      </p:sp>
    </p:spTree>
    <p:extLst>
      <p:ext uri="{BB962C8B-B14F-4D97-AF65-F5344CB8AC3E}">
        <p14:creationId xmlns:p14="http://schemas.microsoft.com/office/powerpoint/2010/main" val="3679804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F4B2-EB01-47D8-EFE6-FC0D151FF40D}"/>
              </a:ext>
            </a:extLst>
          </p:cNvPr>
          <p:cNvSpPr>
            <a:spLocks noGrp="1"/>
          </p:cNvSpPr>
          <p:nvPr>
            <p:ph type="title"/>
          </p:nvPr>
        </p:nvSpPr>
        <p:spPr>
          <a:xfrm>
            <a:off x="67734" y="0"/>
            <a:ext cx="5122333" cy="694267"/>
          </a:xfrm>
        </p:spPr>
        <p:txBody>
          <a:bodyPr>
            <a:normAutofit fontScale="90000"/>
          </a:bodyPr>
          <a:lstStyle/>
          <a:p>
            <a:r>
              <a:rPr lang="en-US" dirty="0">
                <a:solidFill>
                  <a:schemeClr val="accent1"/>
                </a:solidFill>
              </a:rPr>
              <a:t>Data set used:</a:t>
            </a:r>
          </a:p>
        </p:txBody>
      </p:sp>
      <p:sp>
        <p:nvSpPr>
          <p:cNvPr id="3" name="Content Placeholder 2">
            <a:extLst>
              <a:ext uri="{FF2B5EF4-FFF2-40B4-BE49-F238E27FC236}">
                <a16:creationId xmlns:a16="http://schemas.microsoft.com/office/drawing/2014/main" id="{75F1129A-E69B-F050-CBD0-5B72FD86C195}"/>
              </a:ext>
            </a:extLst>
          </p:cNvPr>
          <p:cNvSpPr>
            <a:spLocks noGrp="1"/>
          </p:cNvSpPr>
          <p:nvPr>
            <p:ph idx="1"/>
          </p:nvPr>
        </p:nvSpPr>
        <p:spPr>
          <a:xfrm>
            <a:off x="67734" y="694267"/>
            <a:ext cx="12124266" cy="6163733"/>
          </a:xfrm>
        </p:spPr>
        <p:txBody>
          <a:bodyPr>
            <a:normAutofit fontScale="62500" lnSpcReduction="20000"/>
          </a:bodyPr>
          <a:lstStyle/>
          <a:p>
            <a:r>
              <a:rPr lang="en-US"/>
              <a:t>For our system, we have taken dataset that was publicly available on Kaggle for predicting the heart diseases. The parameters used as input for data analysis using Machine learning algorithm are as follows: </a:t>
            </a:r>
          </a:p>
          <a:p>
            <a:r>
              <a:rPr lang="en-US"/>
              <a:t>1. age: which is taken in years </a:t>
            </a:r>
          </a:p>
          <a:p>
            <a:r>
              <a:rPr lang="en-US"/>
              <a:t>2. sex: 1 for male, 0 for female </a:t>
            </a:r>
          </a:p>
          <a:p>
            <a:r>
              <a:rPr lang="en-US"/>
              <a:t>3. cp: short for chest pain </a:t>
            </a:r>
          </a:p>
          <a:p>
            <a:r>
              <a:rPr lang="en-US"/>
              <a:t>4. </a:t>
            </a:r>
            <a:r>
              <a:rPr lang="en-US" dirty="0" err="1"/>
              <a:t>Trestbps</a:t>
            </a:r>
            <a:r>
              <a:rPr lang="en-US" dirty="0"/>
              <a:t> </a:t>
            </a:r>
            <a:r>
              <a:rPr lang="en-US"/>
              <a:t>: blood pressure taken when the body is resting</a:t>
            </a:r>
          </a:p>
          <a:p>
            <a:r>
              <a:rPr lang="en-US"/>
              <a:t>5. </a:t>
            </a:r>
            <a:r>
              <a:rPr lang="en-US" dirty="0"/>
              <a:t>Chol </a:t>
            </a:r>
            <a:r>
              <a:rPr lang="en-US"/>
              <a:t>: level of cholesterol </a:t>
            </a:r>
          </a:p>
          <a:p>
            <a:r>
              <a:rPr lang="en-US"/>
              <a:t>6. fasting blood sugar: (1 for true; 0 for false) </a:t>
            </a:r>
          </a:p>
          <a:p>
            <a:r>
              <a:rPr lang="en-US"/>
              <a:t>7. resting electrocardiographic results Value 0: normal Value 1: having the ST-T wave which is not normal Value 2: shows the probability of having left ventricular hypertrophy</a:t>
            </a:r>
          </a:p>
          <a:p>
            <a:r>
              <a:rPr lang="en-US"/>
              <a:t> 8. </a:t>
            </a:r>
            <a:r>
              <a:rPr lang="en-US" dirty="0" err="1"/>
              <a:t>Thalach</a:t>
            </a:r>
            <a:r>
              <a:rPr lang="en-US"/>
              <a:t>: the max level of heartbeats achieved by heart </a:t>
            </a:r>
          </a:p>
          <a:p>
            <a:r>
              <a:rPr lang="en-US"/>
              <a:t>9. </a:t>
            </a:r>
            <a:r>
              <a:rPr lang="en-US" dirty="0"/>
              <a:t>Exercise </a:t>
            </a:r>
            <a:r>
              <a:rPr lang="en-US"/>
              <a:t>induced angina: 1 for yes, 0 for no </a:t>
            </a:r>
          </a:p>
          <a:p>
            <a:r>
              <a:rPr lang="en-US"/>
              <a:t>10. </a:t>
            </a:r>
            <a:r>
              <a:rPr lang="en-US" dirty="0" err="1"/>
              <a:t>Oldpeak</a:t>
            </a:r>
            <a:r>
              <a:rPr lang="en-US"/>
              <a:t>: the depression by exercise compared to the one at rest</a:t>
            </a:r>
          </a:p>
          <a:p>
            <a:r>
              <a:rPr lang="en-US"/>
              <a:t>11. slope: peak of the ST segment during exercise</a:t>
            </a:r>
          </a:p>
          <a:p>
            <a:r>
              <a:rPr lang="en-US"/>
              <a:t> Value 1: no slope </a:t>
            </a:r>
          </a:p>
          <a:p>
            <a:r>
              <a:rPr lang="en-US"/>
              <a:t>Value 2: straight line </a:t>
            </a:r>
          </a:p>
          <a:p>
            <a:r>
              <a:rPr lang="en-US"/>
              <a:t>Value 3: down sloping</a:t>
            </a:r>
          </a:p>
          <a:p>
            <a:r>
              <a:rPr lang="en-US"/>
              <a:t> 12. ca: major vessels (0-3) colored by fluoroscopy</a:t>
            </a:r>
          </a:p>
          <a:p>
            <a:r>
              <a:rPr lang="en-US"/>
              <a:t> 13. </a:t>
            </a:r>
            <a:r>
              <a:rPr lang="en-US" dirty="0" err="1"/>
              <a:t>Thal</a:t>
            </a:r>
            <a:r>
              <a:rPr lang="en-US"/>
              <a:t>: 3= perfect; 6=permanently defected; 7=defect can be altered 14. num: heart disease diagnoses</a:t>
            </a:r>
          </a:p>
        </p:txBody>
      </p:sp>
    </p:spTree>
    <p:extLst>
      <p:ext uri="{BB962C8B-B14F-4D97-AF65-F5344CB8AC3E}">
        <p14:creationId xmlns:p14="http://schemas.microsoft.com/office/powerpoint/2010/main" val="530769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9225-D19F-8A4A-26B0-D725A29E357A}"/>
              </a:ext>
            </a:extLst>
          </p:cNvPr>
          <p:cNvSpPr>
            <a:spLocks noGrp="1"/>
          </p:cNvSpPr>
          <p:nvPr>
            <p:ph type="title"/>
          </p:nvPr>
        </p:nvSpPr>
        <p:spPr/>
        <p:txBody>
          <a:bodyPr/>
          <a:lstStyle/>
          <a:p>
            <a:r>
              <a:rPr lang="en-US" dirty="0">
                <a:solidFill>
                  <a:schemeClr val="accent1"/>
                </a:solidFill>
              </a:rPr>
              <a:t>Measure of Accuracy (Performance Analysis):</a:t>
            </a:r>
          </a:p>
        </p:txBody>
      </p:sp>
      <p:sp>
        <p:nvSpPr>
          <p:cNvPr id="3" name="Content Placeholder 2">
            <a:extLst>
              <a:ext uri="{FF2B5EF4-FFF2-40B4-BE49-F238E27FC236}">
                <a16:creationId xmlns:a16="http://schemas.microsoft.com/office/drawing/2014/main" id="{727F8153-6FC1-F978-84DE-5F2FA871F8D8}"/>
              </a:ext>
            </a:extLst>
          </p:cNvPr>
          <p:cNvSpPr>
            <a:spLocks noGrp="1"/>
          </p:cNvSpPr>
          <p:nvPr>
            <p:ph idx="1"/>
          </p:nvPr>
        </p:nvSpPr>
        <p:spPr>
          <a:xfrm>
            <a:off x="59267" y="1825625"/>
            <a:ext cx="12132733" cy="4939242"/>
          </a:xfrm>
        </p:spPr>
        <p:txBody>
          <a:bodyPr>
            <a:normAutofit fontScale="62500" lnSpcReduction="20000"/>
          </a:bodyPr>
          <a:lstStyle/>
          <a:p>
            <a:pPr marL="0" indent="0">
              <a:buNone/>
            </a:pPr>
            <a:r>
              <a:rPr lang="en-US"/>
              <a:t>• In this project, various machine learning algorithms like SVM, Naive Bayes, Decision Tree, Random Forest, Logistic Regression, </a:t>
            </a:r>
            <a:r>
              <a:rPr lang="en-US" dirty="0"/>
              <a:t>Ada-boost </a:t>
            </a:r>
            <a:r>
              <a:rPr lang="en-US" dirty="0" err="1"/>
              <a:t>Xg</a:t>
            </a:r>
            <a:r>
              <a:rPr lang="en-US" dirty="0"/>
              <a:t>-boost </a:t>
            </a:r>
            <a:r>
              <a:rPr lang="en-US"/>
              <a:t>are used to predict heart disease. Heart Disease UCI dataset, has a total of 76 attributes, out of those only 14 attributes are considered for the prediction of heart disease. Various attributes of the patient like gender, chest pain type, fasting blood pressure, serum cholesterol, </a:t>
            </a:r>
            <a:r>
              <a:rPr lang="en-US" dirty="0" err="1"/>
              <a:t>Exang</a:t>
            </a:r>
            <a:r>
              <a:rPr lang="en-US" dirty="0"/>
              <a:t> etc.</a:t>
            </a:r>
            <a:r>
              <a:rPr lang="en-US"/>
              <a:t> are considered for this project. The accuracy for individual algorithms has to measure and whichever algorithm is giving the best accuracy that is considered for the heart disease prediction. For evaluating the experiment, various evaluation metrics like accuracy, confusion matrix, precision, recall, and f1-score are considered.</a:t>
            </a:r>
          </a:p>
          <a:p>
            <a:pPr marL="0" indent="0">
              <a:buNone/>
            </a:pPr>
            <a:r>
              <a:rPr lang="en-US"/>
              <a:t> Accuracy- Accuracy is the ratio of the number of correct predictions to the total number of inputs in the dataset.</a:t>
            </a:r>
          </a:p>
          <a:p>
            <a:pPr marL="0" indent="0">
              <a:buNone/>
            </a:pPr>
            <a:endParaRPr lang="en-US"/>
          </a:p>
          <a:p>
            <a:pPr marL="0" indent="0">
              <a:buNone/>
            </a:pPr>
            <a:r>
              <a:rPr lang="en-US" dirty="0">
                <a:solidFill>
                  <a:schemeClr val="accent1"/>
                </a:solidFill>
              </a:rPr>
              <a:t>• 1) The accuracy rate of each algorithm has been measured and selects the algorithm with the highest accuracy. The accuracy rate is a correct prediction ratio to the total number of given datasets. It is expressed as:</a:t>
            </a:r>
          </a:p>
          <a:p>
            <a:pPr marL="0" indent="0">
              <a:buNone/>
            </a:pPr>
            <a:r>
              <a:rPr lang="en-US" dirty="0">
                <a:solidFill>
                  <a:schemeClr val="accent1"/>
                </a:solidFill>
              </a:rPr>
              <a:t> </a:t>
            </a:r>
          </a:p>
          <a:p>
            <a:pPr marL="0" indent="0">
              <a:buNone/>
            </a:pPr>
            <a:r>
              <a:rPr lang="en-US"/>
              <a:t>• Accuracy = (TP + TN) /(TP+FP+FN+TN) </a:t>
            </a:r>
          </a:p>
          <a:p>
            <a:pPr marL="0" indent="0">
              <a:buNone/>
            </a:pPr>
            <a:r>
              <a:rPr lang="en-US"/>
              <a:t>• Where:</a:t>
            </a:r>
          </a:p>
          <a:p>
            <a:pPr marL="0" indent="0">
              <a:buNone/>
            </a:pPr>
            <a:r>
              <a:rPr lang="en-US"/>
              <a:t> • TP: True Positive </a:t>
            </a:r>
          </a:p>
          <a:p>
            <a:pPr marL="0" indent="0">
              <a:buNone/>
            </a:pPr>
            <a:r>
              <a:rPr lang="en-US"/>
              <a:t>• TN: True Negative </a:t>
            </a:r>
          </a:p>
          <a:p>
            <a:pPr marL="0" indent="0">
              <a:buNone/>
            </a:pPr>
            <a:r>
              <a:rPr lang="en-US"/>
              <a:t>• FP: False Positive </a:t>
            </a:r>
          </a:p>
          <a:p>
            <a:pPr marL="0" indent="0">
              <a:buNone/>
            </a:pPr>
            <a:r>
              <a:rPr lang="en-US"/>
              <a:t>• FN: False Negative</a:t>
            </a:r>
          </a:p>
        </p:txBody>
      </p:sp>
    </p:spTree>
    <p:extLst>
      <p:ext uri="{BB962C8B-B14F-4D97-AF65-F5344CB8AC3E}">
        <p14:creationId xmlns:p14="http://schemas.microsoft.com/office/powerpoint/2010/main" val="2217676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1" name="Rectangle 50">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324FE-EE7B-3C64-1B23-DEF06DE6AECD}"/>
              </a:ext>
            </a:extLst>
          </p:cNvPr>
          <p:cNvSpPr>
            <a:spLocks noGrp="1"/>
          </p:cNvSpPr>
          <p:nvPr>
            <p:ph type="title"/>
          </p:nvPr>
        </p:nvSpPr>
        <p:spPr>
          <a:xfrm>
            <a:off x="1099425" y="227458"/>
            <a:ext cx="4709345" cy="695462"/>
          </a:xfrm>
        </p:spPr>
        <p:txBody>
          <a:bodyPr anchor="b">
            <a:normAutofit/>
          </a:bodyPr>
          <a:lstStyle/>
          <a:p>
            <a:r>
              <a:rPr lang="en-US" sz="3800" dirty="0">
                <a:solidFill>
                  <a:schemeClr val="accent1"/>
                </a:solidFill>
              </a:rPr>
              <a:t>1)Confusion Matrix:</a:t>
            </a:r>
          </a:p>
        </p:txBody>
      </p:sp>
      <p:sp>
        <p:nvSpPr>
          <p:cNvPr id="56" name="Rectangle 5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0EAA-2B48-C521-48EA-422294CE6D6F}"/>
              </a:ext>
            </a:extLst>
          </p:cNvPr>
          <p:cNvSpPr>
            <a:spLocks noGrp="1"/>
          </p:cNvSpPr>
          <p:nvPr>
            <p:ph idx="1"/>
          </p:nvPr>
        </p:nvSpPr>
        <p:spPr>
          <a:xfrm>
            <a:off x="325728" y="922919"/>
            <a:ext cx="6456072" cy="5217680"/>
          </a:xfrm>
        </p:spPr>
        <p:txBody>
          <a:bodyPr anchor="ctr">
            <a:normAutofit/>
          </a:bodyPr>
          <a:lstStyle/>
          <a:p>
            <a:pPr marL="0" indent="0">
              <a:buNone/>
            </a:pPr>
            <a:r>
              <a:rPr lang="en-US" sz="1100"/>
              <a:t>• It gives us a matrix as output and gives the total performance of the S system. </a:t>
            </a:r>
          </a:p>
          <a:p>
            <a:pPr marL="0" indent="0">
              <a:buNone/>
            </a:pPr>
            <a:r>
              <a:rPr lang="en-US" sz="1100"/>
              <a:t>• It is a binary classifier. A confusion matrix can be of any size depending upon the different number of parameters inputted (labels in our case). </a:t>
            </a:r>
          </a:p>
          <a:p>
            <a:pPr marL="0" indent="0">
              <a:buNone/>
            </a:pPr>
            <a:r>
              <a:rPr lang="en-US" sz="1100"/>
              <a:t>• Where: </a:t>
            </a:r>
          </a:p>
          <a:p>
            <a:pPr marL="0" indent="0">
              <a:buNone/>
            </a:pPr>
            <a:r>
              <a:rPr lang="en-US" sz="1100"/>
              <a:t>• TP: True positive </a:t>
            </a:r>
          </a:p>
          <a:p>
            <a:pPr marL="0" indent="0">
              <a:buNone/>
            </a:pPr>
            <a:r>
              <a:rPr lang="en-US" sz="1100"/>
              <a:t>• FP: False Positive </a:t>
            </a:r>
          </a:p>
          <a:p>
            <a:pPr marL="0" indent="0">
              <a:buNone/>
            </a:pPr>
            <a:r>
              <a:rPr lang="en-US" sz="1100"/>
              <a:t>• FN: False Negative </a:t>
            </a:r>
          </a:p>
          <a:p>
            <a:pPr marL="0" indent="0">
              <a:buNone/>
            </a:pPr>
            <a:r>
              <a:rPr lang="en-US" sz="1100"/>
              <a:t>• TN: True Negative </a:t>
            </a:r>
          </a:p>
          <a:p>
            <a:pPr marL="0" indent="0">
              <a:buNone/>
            </a:pPr>
            <a:r>
              <a:rPr lang="en-US" sz="1100"/>
              <a:t>• The numerical value of TP, FP, TN, FN defines as: </a:t>
            </a:r>
          </a:p>
          <a:p>
            <a:pPr marL="0" indent="0">
              <a:buNone/>
            </a:pPr>
            <a:r>
              <a:rPr lang="en-US" sz="1100"/>
              <a:t>• TP= </a:t>
            </a:r>
            <a:r>
              <a:rPr lang="en-US" sz="1100" b="0" i="0">
                <a:effectLst/>
                <a:latin typeface="Nunito" pitchFamily="2" charset="0"/>
              </a:rPr>
              <a:t> occur when the model accurately predicts a positive data point.</a:t>
            </a:r>
            <a:endParaRPr lang="en-US" sz="1100"/>
          </a:p>
          <a:p>
            <a:pPr marL="0" indent="0">
              <a:buNone/>
            </a:pPr>
            <a:r>
              <a:rPr lang="en-US" sz="1100"/>
              <a:t>• TN= </a:t>
            </a:r>
            <a:r>
              <a:rPr lang="en-US" sz="1100" b="0" i="0">
                <a:effectLst/>
                <a:latin typeface="Nunito" pitchFamily="2" charset="0"/>
              </a:rPr>
              <a:t> occur when the model accurately predicts a negative data point.</a:t>
            </a:r>
            <a:endParaRPr lang="en-US" sz="1100"/>
          </a:p>
          <a:p>
            <a:pPr marL="0" indent="0">
              <a:buNone/>
            </a:pPr>
            <a:r>
              <a:rPr lang="en-US" sz="1100"/>
              <a:t> FP= </a:t>
            </a:r>
            <a:r>
              <a:rPr lang="en-US" sz="1100" b="0" i="0">
                <a:effectLst/>
                <a:latin typeface="Nunito" pitchFamily="2" charset="0"/>
              </a:rPr>
              <a:t>occur when the model predicts a positive data point incorrectly.</a:t>
            </a:r>
            <a:endParaRPr lang="en-US" sz="1100"/>
          </a:p>
          <a:p>
            <a:pPr marL="0" indent="0">
              <a:buNone/>
            </a:pPr>
            <a:r>
              <a:rPr lang="en-US" sz="1100"/>
              <a:t>  FN=</a:t>
            </a:r>
            <a:r>
              <a:rPr lang="en-US" sz="1100" b="0" i="0">
                <a:effectLst/>
                <a:latin typeface="Nunito" pitchFamily="2" charset="0"/>
              </a:rPr>
              <a:t>  occur when the model </a:t>
            </a:r>
            <a:r>
              <a:rPr lang="en-US" sz="1100" b="0" i="0" err="1">
                <a:effectLst/>
                <a:latin typeface="Nunito" pitchFamily="2" charset="0"/>
              </a:rPr>
              <a:t>mispredicts</a:t>
            </a:r>
            <a:r>
              <a:rPr lang="en-US" sz="1100" b="0" i="0">
                <a:effectLst/>
                <a:latin typeface="Nunito" pitchFamily="2" charset="0"/>
              </a:rPr>
              <a:t> a negative data point.</a:t>
            </a:r>
            <a:endParaRPr lang="en-US" sz="1100"/>
          </a:p>
        </p:txBody>
      </p:sp>
      <p:pic>
        <p:nvPicPr>
          <p:cNvPr id="5" name="Picture 4" descr="A diagram of a number of colored squares&#10;&#10;Description automatically generated with medium confidence">
            <a:extLst>
              <a:ext uri="{FF2B5EF4-FFF2-40B4-BE49-F238E27FC236}">
                <a16:creationId xmlns:a16="http://schemas.microsoft.com/office/drawing/2014/main" id="{00E21193-1CC3-21C8-F391-6FAD7618AEF1}"/>
              </a:ext>
            </a:extLst>
          </p:cNvPr>
          <p:cNvPicPr>
            <a:picLocks noChangeAspect="1"/>
          </p:cNvPicPr>
          <p:nvPr/>
        </p:nvPicPr>
        <p:blipFill rotWithShape="1">
          <a:blip r:embed="rId2">
            <a:extLst>
              <a:ext uri="{28A0092B-C50C-407E-A947-70E740481C1C}">
                <a14:useLocalDpi xmlns:a14="http://schemas.microsoft.com/office/drawing/2010/main" val="0"/>
              </a:ext>
            </a:extLst>
          </a:blip>
          <a:srcRect r="5703" b="-2"/>
          <a:stretch/>
        </p:blipFill>
        <p:spPr>
          <a:xfrm>
            <a:off x="6894100" y="581025"/>
            <a:ext cx="5083921" cy="5559583"/>
          </a:xfrm>
          <a:prstGeom prst="rect">
            <a:avLst/>
          </a:prstGeom>
        </p:spPr>
      </p:pic>
    </p:spTree>
    <p:extLst>
      <p:ext uri="{BB962C8B-B14F-4D97-AF65-F5344CB8AC3E}">
        <p14:creationId xmlns:p14="http://schemas.microsoft.com/office/powerpoint/2010/main" val="293616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CD07-BE28-2610-B9E7-AC5E2BBE0BB3}"/>
              </a:ext>
            </a:extLst>
          </p:cNvPr>
          <p:cNvSpPr>
            <a:spLocks noGrp="1"/>
          </p:cNvSpPr>
          <p:nvPr>
            <p:ph type="title"/>
          </p:nvPr>
        </p:nvSpPr>
        <p:spPr>
          <a:xfrm>
            <a:off x="1" y="1"/>
            <a:ext cx="5474440" cy="876691"/>
          </a:xfrm>
        </p:spPr>
        <p:txBody>
          <a:bodyPr anchor="b">
            <a:normAutofit/>
          </a:bodyPr>
          <a:lstStyle/>
          <a:p>
            <a:r>
              <a:rPr lang="en-US" sz="3200" dirty="0">
                <a:solidFill>
                  <a:schemeClr val="accent1"/>
                </a:solidFill>
              </a:rPr>
              <a:t>2) Correlation Matrix: </a:t>
            </a:r>
          </a:p>
        </p:txBody>
      </p:sp>
      <p:sp>
        <p:nvSpPr>
          <p:cNvPr id="3" name="Content Placeholder 2">
            <a:extLst>
              <a:ext uri="{FF2B5EF4-FFF2-40B4-BE49-F238E27FC236}">
                <a16:creationId xmlns:a16="http://schemas.microsoft.com/office/drawing/2014/main" id="{6F1E9918-2ED4-A4D2-9534-868B99C58A34}"/>
              </a:ext>
            </a:extLst>
          </p:cNvPr>
          <p:cNvSpPr>
            <a:spLocks noGrp="1"/>
          </p:cNvSpPr>
          <p:nvPr>
            <p:ph idx="1"/>
          </p:nvPr>
        </p:nvSpPr>
        <p:spPr>
          <a:xfrm>
            <a:off x="0" y="1061210"/>
            <a:ext cx="6095999" cy="5676508"/>
          </a:xfrm>
        </p:spPr>
        <p:txBody>
          <a:bodyPr anchor="t">
            <a:normAutofit/>
          </a:bodyPr>
          <a:lstStyle/>
          <a:p>
            <a:r>
              <a:rPr lang="en-US" sz="1700"/>
              <a:t>The correlation matrix in machine learning is used for feature selection. It represents dependency between various attributes. Selection of attributes: Attribute or Feature selection includes the selection of appropriate attributes for the prediction system. This is used to increase the efficiency of the system. Various attributes of the patient like gender, chest pain type, fasting blood pressure, serum cholesterol, </a:t>
            </a:r>
            <a:r>
              <a:rPr lang="en-US" sz="1700" err="1"/>
              <a:t>exang</a:t>
            </a:r>
            <a:r>
              <a:rPr lang="en-US" sz="1700"/>
              <a:t> </a:t>
            </a:r>
            <a:r>
              <a:rPr lang="en-US" sz="1700" err="1"/>
              <a:t>etc</a:t>
            </a:r>
            <a:r>
              <a:rPr lang="en-US" sz="1700"/>
              <a:t> are selected for the prediction. The Correlation matrix is used for attribute selection for this model.</a:t>
            </a:r>
          </a:p>
          <a:p>
            <a:endParaRPr lang="en-US" sz="1700"/>
          </a:p>
        </p:txBody>
      </p:sp>
      <p:pic>
        <p:nvPicPr>
          <p:cNvPr id="5" name="Picture 4" descr="A colorful squares with numbers&#10;&#10;Description automatically generated with medium confidence">
            <a:extLst>
              <a:ext uri="{FF2B5EF4-FFF2-40B4-BE49-F238E27FC236}">
                <a16:creationId xmlns:a16="http://schemas.microsoft.com/office/drawing/2014/main" id="{5CC779E3-CB6E-17D4-59E6-8870DB98C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250"/>
            <a:ext cx="6095999" cy="6457950"/>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8559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DED0-C876-2709-81DD-17E629F310C7}"/>
              </a:ext>
            </a:extLst>
          </p:cNvPr>
          <p:cNvSpPr>
            <a:spLocks noGrp="1"/>
          </p:cNvSpPr>
          <p:nvPr>
            <p:ph type="title"/>
          </p:nvPr>
        </p:nvSpPr>
        <p:spPr>
          <a:xfrm>
            <a:off x="0" y="1"/>
            <a:ext cx="11353800" cy="905932"/>
          </a:xfrm>
        </p:spPr>
        <p:txBody>
          <a:bodyPr>
            <a:normAutofit/>
          </a:bodyPr>
          <a:lstStyle/>
          <a:p>
            <a:r>
              <a:rPr lang="en-US" dirty="0">
                <a:solidFill>
                  <a:schemeClr val="accent1"/>
                </a:solidFill>
              </a:rPr>
              <a:t>3) Precision:</a:t>
            </a:r>
          </a:p>
        </p:txBody>
      </p:sp>
      <p:sp>
        <p:nvSpPr>
          <p:cNvPr id="3" name="Content Placeholder 2">
            <a:extLst>
              <a:ext uri="{FF2B5EF4-FFF2-40B4-BE49-F238E27FC236}">
                <a16:creationId xmlns:a16="http://schemas.microsoft.com/office/drawing/2014/main" id="{63025BBF-7449-97D2-DAAF-BB56626E6ABB}"/>
              </a:ext>
            </a:extLst>
          </p:cNvPr>
          <p:cNvSpPr>
            <a:spLocks noGrp="1"/>
          </p:cNvSpPr>
          <p:nvPr>
            <p:ph idx="1"/>
          </p:nvPr>
        </p:nvSpPr>
        <p:spPr>
          <a:xfrm>
            <a:off x="0" y="982133"/>
            <a:ext cx="12192000" cy="5875866"/>
          </a:xfrm>
        </p:spPr>
        <p:txBody>
          <a:bodyPr>
            <a:normAutofit fontScale="85000" lnSpcReduction="20000"/>
          </a:bodyPr>
          <a:lstStyle/>
          <a:p>
            <a:pPr marL="0" indent="0">
              <a:buNone/>
            </a:pPr>
            <a:r>
              <a:rPr lang="en-US"/>
              <a:t>• - It is the ratio of correct positive results to the total number of positive results predicted by the system. </a:t>
            </a:r>
          </a:p>
          <a:p>
            <a:pPr marL="0" indent="0">
              <a:buNone/>
            </a:pPr>
            <a:r>
              <a:rPr lang="en-US"/>
              <a:t>• 𝑃𝑟𝑒𝑐𝑖𝑠𝑖𝑜𝑛 = 𝑇𝑃/(𝑇𝑃 + 𝐹𝑃) </a:t>
            </a:r>
          </a:p>
          <a:p>
            <a:pPr marL="0" indent="0">
              <a:buNone/>
            </a:pPr>
            <a:r>
              <a:rPr lang="en-US"/>
              <a:t>• It is expressed as:</a:t>
            </a:r>
          </a:p>
          <a:p>
            <a:pPr marL="0" indent="0">
              <a:buNone/>
            </a:pPr>
            <a:endParaRPr lang="en-US"/>
          </a:p>
          <a:p>
            <a:pPr marL="0" indent="0">
              <a:buNone/>
            </a:pPr>
            <a:r>
              <a:rPr lang="en-US" dirty="0">
                <a:solidFill>
                  <a:schemeClr val="accent1"/>
                </a:solidFill>
              </a:rPr>
              <a:t>• 4) Recall- </a:t>
            </a:r>
          </a:p>
          <a:p>
            <a:pPr marL="0" indent="0">
              <a:buNone/>
            </a:pPr>
            <a:r>
              <a:rPr lang="en-US"/>
              <a:t> It is the ratio of correct positive results to the total number of positive results predicted by the system. </a:t>
            </a:r>
          </a:p>
          <a:p>
            <a:pPr marL="0" indent="0">
              <a:buNone/>
            </a:pPr>
            <a:r>
              <a:rPr lang="en-US"/>
              <a:t>• 𝑅𝑒𝑐𝑎𝑙𝑙 = 𝑇𝑃/(𝑇𝑃 + 𝐹𝑁)</a:t>
            </a:r>
          </a:p>
          <a:p>
            <a:pPr marL="0" indent="0">
              <a:buNone/>
            </a:pPr>
            <a:endParaRPr lang="en-US"/>
          </a:p>
          <a:p>
            <a:pPr marL="0" indent="0">
              <a:buNone/>
            </a:pPr>
            <a:r>
              <a:rPr lang="en-US" dirty="0">
                <a:solidFill>
                  <a:schemeClr val="accent1"/>
                </a:solidFill>
              </a:rPr>
              <a:t>• 5) F1 score-:</a:t>
            </a:r>
          </a:p>
          <a:p>
            <a:pPr marL="0" indent="0">
              <a:buNone/>
            </a:pPr>
            <a:r>
              <a:rPr lang="en-US"/>
              <a:t> This metric takes into recall and precision and is calculated as below</a:t>
            </a:r>
          </a:p>
          <a:p>
            <a:pPr marL="0" indent="0">
              <a:buNone/>
            </a:pPr>
            <a:r>
              <a:rPr lang="en-US"/>
              <a:t> It is the harmonic mean of Precision and Recall. It measures the test accuracy. The range of this metric is 0 to 1. It is expressed as: </a:t>
            </a:r>
          </a:p>
          <a:p>
            <a:pPr marL="0" indent="0">
              <a:buNone/>
            </a:pPr>
            <a:r>
              <a:rPr lang="en-US"/>
              <a:t>𝐹1 𝑠𝑐𝑜𝑟𝑒 = 2 ∗ (𝑃𝑟𝑒𝑐𝑖𝑠𝑖𝑜𝑛 ∗ 𝑅𝑒𝑐𝑎𝑙𝑙)/(𝑃𝑟𝑒𝑐𝑖𝑠𝑖𝑜𝑛 + 𝑅𝑒𝑐𝑎𝑙𝑙)</a:t>
            </a:r>
          </a:p>
          <a:p>
            <a:pPr marL="0" indent="0">
              <a:buNone/>
            </a:pPr>
            <a:endParaRPr lang="en-US"/>
          </a:p>
          <a:p>
            <a:pPr marL="0" indent="0">
              <a:buNone/>
            </a:pPr>
            <a:endParaRPr lang="en-US" dirty="0">
              <a:solidFill>
                <a:srgbClr val="FF0000"/>
              </a:solidFill>
            </a:endParaRPr>
          </a:p>
        </p:txBody>
      </p:sp>
    </p:spTree>
    <p:extLst>
      <p:ext uri="{BB962C8B-B14F-4D97-AF65-F5344CB8AC3E}">
        <p14:creationId xmlns:p14="http://schemas.microsoft.com/office/powerpoint/2010/main" val="2811935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77E0-73B2-51A0-EEC9-D69ECEA14C1D}"/>
              </a:ext>
            </a:extLst>
          </p:cNvPr>
          <p:cNvSpPr>
            <a:spLocks noGrp="1"/>
          </p:cNvSpPr>
          <p:nvPr>
            <p:ph type="title"/>
          </p:nvPr>
        </p:nvSpPr>
        <p:spPr>
          <a:xfrm>
            <a:off x="33866" y="88900"/>
            <a:ext cx="12124267" cy="1121833"/>
          </a:xfrm>
        </p:spPr>
        <p:txBody>
          <a:bodyPr>
            <a:normAutofit fontScale="90000"/>
          </a:bodyPr>
          <a:lstStyle/>
          <a:p>
            <a:br>
              <a:rPr lang="en-US" b="1" i="0">
                <a:solidFill>
                  <a:srgbClr val="273239"/>
                </a:solidFill>
                <a:effectLst/>
                <a:latin typeface="Nunito" pitchFamily="2" charset="0"/>
              </a:rPr>
            </a:br>
            <a:r>
              <a:rPr lang="en-US" b="1" i="0" dirty="0">
                <a:solidFill>
                  <a:schemeClr val="accent1"/>
                </a:solidFill>
                <a:effectLst/>
                <a:latin typeface="Nunito" pitchFamily="2" charset="0"/>
              </a:rPr>
              <a:t>Example Of Confusion Matrix For Measure Accuracy (Performance Analysis):</a:t>
            </a:r>
            <a:br>
              <a:rPr lang="en-US" b="1" i="0">
                <a:solidFill>
                  <a:srgbClr val="FF0000"/>
                </a:solidFill>
                <a:effectLst/>
                <a:latin typeface="Nunito" pitchFamily="2" charset="0"/>
              </a:rPr>
            </a:br>
            <a:endParaRPr lang="en-US">
              <a:solidFill>
                <a:srgbClr val="FF0000"/>
              </a:solidFill>
            </a:endParaRPr>
          </a:p>
        </p:txBody>
      </p:sp>
      <p:sp>
        <p:nvSpPr>
          <p:cNvPr id="3" name="Content Placeholder 2">
            <a:extLst>
              <a:ext uri="{FF2B5EF4-FFF2-40B4-BE49-F238E27FC236}">
                <a16:creationId xmlns:a16="http://schemas.microsoft.com/office/drawing/2014/main" id="{A5E29FFF-9CF9-5628-2501-3D39D3B91161}"/>
              </a:ext>
            </a:extLst>
          </p:cNvPr>
          <p:cNvSpPr>
            <a:spLocks noGrp="1"/>
          </p:cNvSpPr>
          <p:nvPr>
            <p:ph idx="1"/>
          </p:nvPr>
        </p:nvSpPr>
        <p:spPr>
          <a:xfrm>
            <a:off x="67733" y="1329267"/>
            <a:ext cx="12124267" cy="5528734"/>
          </a:xfrm>
        </p:spPr>
        <p:txBody>
          <a:bodyPr/>
          <a:lstStyle/>
          <a:p>
            <a:r>
              <a:rPr lang="en-US" b="0" i="0">
                <a:solidFill>
                  <a:srgbClr val="273239"/>
                </a:solidFill>
                <a:effectLst/>
                <a:latin typeface="Nunito" pitchFamily="2" charset="0"/>
              </a:rPr>
              <a:t>A 2X2 Confusion matrix is shown below for the image recognition having a Heart Patient image or Not Heart Patient image.</a:t>
            </a:r>
          </a:p>
          <a:p>
            <a:pPr marL="0" indent="0">
              <a:buNone/>
            </a:pPr>
            <a:endParaRPr lang="en-US" b="0" i="0">
              <a:solidFill>
                <a:srgbClr val="273239"/>
              </a:solidFill>
              <a:effectLst/>
              <a:latin typeface="Nunito" pitchFamily="2" charset="0"/>
            </a:endParaRPr>
          </a:p>
          <a:p>
            <a:endParaRPr lang="en-US"/>
          </a:p>
        </p:txBody>
      </p:sp>
      <p:graphicFrame>
        <p:nvGraphicFramePr>
          <p:cNvPr id="8" name="Table 7">
            <a:extLst>
              <a:ext uri="{FF2B5EF4-FFF2-40B4-BE49-F238E27FC236}">
                <a16:creationId xmlns:a16="http://schemas.microsoft.com/office/drawing/2014/main" id="{A78CD03D-76D3-0ADA-3EDF-E5141D8EE633}"/>
              </a:ext>
            </a:extLst>
          </p:cNvPr>
          <p:cNvGraphicFramePr>
            <a:graphicFrameLocks noGrp="1"/>
          </p:cNvGraphicFramePr>
          <p:nvPr>
            <p:extLst>
              <p:ext uri="{D42A27DB-BD31-4B8C-83A1-F6EECF244321}">
                <p14:modId xmlns:p14="http://schemas.microsoft.com/office/powerpoint/2010/main" val="481866182"/>
              </p:ext>
            </p:extLst>
          </p:nvPr>
        </p:nvGraphicFramePr>
        <p:xfrm>
          <a:off x="67733" y="2150533"/>
          <a:ext cx="11861803" cy="2387600"/>
        </p:xfrm>
        <a:graphic>
          <a:graphicData uri="http://schemas.openxmlformats.org/drawingml/2006/table">
            <a:tbl>
              <a:tblPr firstRow="1" bandRow="1">
                <a:tableStyleId>{5C22544A-7EE6-4342-B048-85BDC9FD1C3A}</a:tableStyleId>
              </a:tblPr>
              <a:tblGrid>
                <a:gridCol w="1080289">
                  <a:extLst>
                    <a:ext uri="{9D8B030D-6E8A-4147-A177-3AD203B41FA5}">
                      <a16:colId xmlns:a16="http://schemas.microsoft.com/office/drawing/2014/main" val="3014195983"/>
                    </a:ext>
                  </a:extLst>
                </a:gridCol>
                <a:gridCol w="1080289">
                  <a:extLst>
                    <a:ext uri="{9D8B030D-6E8A-4147-A177-3AD203B41FA5}">
                      <a16:colId xmlns:a16="http://schemas.microsoft.com/office/drawing/2014/main" val="3098578476"/>
                    </a:ext>
                  </a:extLst>
                </a:gridCol>
                <a:gridCol w="1080289">
                  <a:extLst>
                    <a:ext uri="{9D8B030D-6E8A-4147-A177-3AD203B41FA5}">
                      <a16:colId xmlns:a16="http://schemas.microsoft.com/office/drawing/2014/main" val="1666245473"/>
                    </a:ext>
                  </a:extLst>
                </a:gridCol>
                <a:gridCol w="1080289">
                  <a:extLst>
                    <a:ext uri="{9D8B030D-6E8A-4147-A177-3AD203B41FA5}">
                      <a16:colId xmlns:a16="http://schemas.microsoft.com/office/drawing/2014/main" val="3138799452"/>
                    </a:ext>
                  </a:extLst>
                </a:gridCol>
                <a:gridCol w="1080289">
                  <a:extLst>
                    <a:ext uri="{9D8B030D-6E8A-4147-A177-3AD203B41FA5}">
                      <a16:colId xmlns:a16="http://schemas.microsoft.com/office/drawing/2014/main" val="3109735172"/>
                    </a:ext>
                  </a:extLst>
                </a:gridCol>
                <a:gridCol w="1085146">
                  <a:extLst>
                    <a:ext uri="{9D8B030D-6E8A-4147-A177-3AD203B41FA5}">
                      <a16:colId xmlns:a16="http://schemas.microsoft.com/office/drawing/2014/main" val="3001197327"/>
                    </a:ext>
                  </a:extLst>
                </a:gridCol>
                <a:gridCol w="1075430">
                  <a:extLst>
                    <a:ext uri="{9D8B030D-6E8A-4147-A177-3AD203B41FA5}">
                      <a16:colId xmlns:a16="http://schemas.microsoft.com/office/drawing/2014/main" val="106349706"/>
                    </a:ext>
                  </a:extLst>
                </a:gridCol>
                <a:gridCol w="1080289">
                  <a:extLst>
                    <a:ext uri="{9D8B030D-6E8A-4147-A177-3AD203B41FA5}">
                      <a16:colId xmlns:a16="http://schemas.microsoft.com/office/drawing/2014/main" val="448215650"/>
                    </a:ext>
                  </a:extLst>
                </a:gridCol>
                <a:gridCol w="1080289">
                  <a:extLst>
                    <a:ext uri="{9D8B030D-6E8A-4147-A177-3AD203B41FA5}">
                      <a16:colId xmlns:a16="http://schemas.microsoft.com/office/drawing/2014/main" val="289393361"/>
                    </a:ext>
                  </a:extLst>
                </a:gridCol>
                <a:gridCol w="1080289">
                  <a:extLst>
                    <a:ext uri="{9D8B030D-6E8A-4147-A177-3AD203B41FA5}">
                      <a16:colId xmlns:a16="http://schemas.microsoft.com/office/drawing/2014/main" val="1090005372"/>
                    </a:ext>
                  </a:extLst>
                </a:gridCol>
                <a:gridCol w="1058915">
                  <a:extLst>
                    <a:ext uri="{9D8B030D-6E8A-4147-A177-3AD203B41FA5}">
                      <a16:colId xmlns:a16="http://schemas.microsoft.com/office/drawing/2014/main" val="1763316548"/>
                    </a:ext>
                  </a:extLst>
                </a:gridCol>
              </a:tblGrid>
              <a:tr h="501556">
                <a:tc>
                  <a:txBody>
                    <a:bodyPr/>
                    <a:lstStyle/>
                    <a:p>
                      <a:r>
                        <a:rPr lang="en-US"/>
                        <a:t>INDEX</a:t>
                      </a:r>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tc>
                  <a:txBody>
                    <a:bodyPr/>
                    <a:lstStyle/>
                    <a:p>
                      <a:r>
                        <a:rPr lang="en-US"/>
                        <a:t>5</a:t>
                      </a:r>
                    </a:p>
                  </a:txBody>
                  <a:tcPr/>
                </a:tc>
                <a:tc>
                  <a:txBody>
                    <a:bodyPr/>
                    <a:lstStyle/>
                    <a:p>
                      <a:r>
                        <a:rPr lang="en-US"/>
                        <a:t>6</a:t>
                      </a:r>
                    </a:p>
                  </a:txBody>
                  <a:tcPr/>
                </a:tc>
                <a:tc>
                  <a:txBody>
                    <a:bodyPr/>
                    <a:lstStyle/>
                    <a:p>
                      <a:r>
                        <a:rPr lang="en-US"/>
                        <a:t>7</a:t>
                      </a:r>
                    </a:p>
                  </a:txBody>
                  <a:tcPr/>
                </a:tc>
                <a:tc>
                  <a:txBody>
                    <a:bodyPr/>
                    <a:lstStyle/>
                    <a:p>
                      <a:r>
                        <a:rPr lang="en-US"/>
                        <a:t>8</a:t>
                      </a:r>
                    </a:p>
                  </a:txBody>
                  <a:tcPr/>
                </a:tc>
                <a:tc>
                  <a:txBody>
                    <a:bodyPr/>
                    <a:lstStyle/>
                    <a:p>
                      <a:r>
                        <a:rPr lang="en-US"/>
                        <a:t>9</a:t>
                      </a:r>
                    </a:p>
                  </a:txBody>
                  <a:tcPr/>
                </a:tc>
                <a:tc>
                  <a:txBody>
                    <a:bodyPr/>
                    <a:lstStyle/>
                    <a:p>
                      <a:r>
                        <a:rPr lang="en-US"/>
                        <a:t>10</a:t>
                      </a:r>
                    </a:p>
                  </a:txBody>
                  <a:tcPr/>
                </a:tc>
                <a:extLst>
                  <a:ext uri="{0D108BD9-81ED-4DB2-BD59-A6C34878D82A}">
                    <a16:rowId xmlns:a16="http://schemas.microsoft.com/office/drawing/2014/main" val="179874723"/>
                  </a:ext>
                </a:extLst>
              </a:tr>
              <a:tr h="692244">
                <a:tc>
                  <a:txBody>
                    <a:bodyPr/>
                    <a:lstStyle/>
                    <a:p>
                      <a:r>
                        <a:rPr lang="en-US"/>
                        <a:t>Actual</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Not Patient</a:t>
                      </a:r>
                    </a:p>
                  </a:txBody>
                  <a:tcPr/>
                </a:tc>
                <a:extLst>
                  <a:ext uri="{0D108BD9-81ED-4DB2-BD59-A6C34878D82A}">
                    <a16:rowId xmlns:a16="http://schemas.microsoft.com/office/drawing/2014/main" val="2058527709"/>
                  </a:ext>
                </a:extLst>
              </a:tr>
              <a:tr h="692244">
                <a:tc>
                  <a:txBody>
                    <a:bodyPr/>
                    <a:lstStyle/>
                    <a:p>
                      <a:r>
                        <a:rPr lang="en-US"/>
                        <a:t>Predicted</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Not Patient</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Patient</a:t>
                      </a:r>
                    </a:p>
                  </a:txBody>
                  <a:tcPr/>
                </a:tc>
                <a:tc>
                  <a:txBody>
                    <a:bodyPr/>
                    <a:lstStyle/>
                    <a:p>
                      <a:r>
                        <a:rPr lang="en-US"/>
                        <a:t>Not Patient</a:t>
                      </a:r>
                    </a:p>
                  </a:txBody>
                  <a:tcPr/>
                </a:tc>
                <a:tc>
                  <a:txBody>
                    <a:bodyPr/>
                    <a:lstStyle/>
                    <a:p>
                      <a:r>
                        <a:rPr lang="en-US"/>
                        <a:t>Not Patient</a:t>
                      </a:r>
                    </a:p>
                  </a:txBody>
                  <a:tcPr/>
                </a:tc>
                <a:extLst>
                  <a:ext uri="{0D108BD9-81ED-4DB2-BD59-A6C34878D82A}">
                    <a16:rowId xmlns:a16="http://schemas.microsoft.com/office/drawing/2014/main" val="3297945227"/>
                  </a:ext>
                </a:extLst>
              </a:tr>
              <a:tr h="501556">
                <a:tc>
                  <a:txBody>
                    <a:bodyPr/>
                    <a:lstStyle/>
                    <a:p>
                      <a:r>
                        <a:rPr lang="en-US"/>
                        <a:t>Result</a:t>
                      </a:r>
                    </a:p>
                  </a:txBody>
                  <a:tcPr/>
                </a:tc>
                <a:tc>
                  <a:txBody>
                    <a:bodyPr/>
                    <a:lstStyle/>
                    <a:p>
                      <a:r>
                        <a:rPr lang="en-US"/>
                        <a:t>TP</a:t>
                      </a:r>
                    </a:p>
                  </a:txBody>
                  <a:tcPr/>
                </a:tc>
                <a:tc>
                  <a:txBody>
                    <a:bodyPr/>
                    <a:lstStyle/>
                    <a:p>
                      <a:r>
                        <a:rPr lang="en-US"/>
                        <a:t>FN</a:t>
                      </a:r>
                    </a:p>
                  </a:txBody>
                  <a:tcPr/>
                </a:tc>
                <a:tc>
                  <a:txBody>
                    <a:bodyPr/>
                    <a:lstStyle/>
                    <a:p>
                      <a:r>
                        <a:rPr lang="en-US"/>
                        <a:t>TP</a:t>
                      </a:r>
                    </a:p>
                  </a:txBody>
                  <a:tcPr/>
                </a:tc>
                <a:tc>
                  <a:txBody>
                    <a:bodyPr/>
                    <a:lstStyle/>
                    <a:p>
                      <a:r>
                        <a:rPr lang="en-US"/>
                        <a:t>TN</a:t>
                      </a:r>
                    </a:p>
                  </a:txBody>
                  <a:tcPr/>
                </a:tc>
                <a:tc>
                  <a:txBody>
                    <a:bodyPr/>
                    <a:lstStyle/>
                    <a:p>
                      <a:r>
                        <a:rPr lang="en-US"/>
                        <a:t>TP</a:t>
                      </a:r>
                    </a:p>
                  </a:txBody>
                  <a:tcPr/>
                </a:tc>
                <a:tc>
                  <a:txBody>
                    <a:bodyPr/>
                    <a:lstStyle/>
                    <a:p>
                      <a:r>
                        <a:rPr lang="en-US"/>
                        <a:t>FP</a:t>
                      </a:r>
                    </a:p>
                  </a:txBody>
                  <a:tcPr/>
                </a:tc>
                <a:tc>
                  <a:txBody>
                    <a:bodyPr/>
                    <a:lstStyle/>
                    <a:p>
                      <a:r>
                        <a:rPr lang="en-US"/>
                        <a:t>TP</a:t>
                      </a:r>
                    </a:p>
                  </a:txBody>
                  <a:tcPr/>
                </a:tc>
                <a:tc>
                  <a:txBody>
                    <a:bodyPr/>
                    <a:lstStyle/>
                    <a:p>
                      <a:r>
                        <a:rPr lang="en-US"/>
                        <a:t>TP</a:t>
                      </a:r>
                    </a:p>
                  </a:txBody>
                  <a:tcPr/>
                </a:tc>
                <a:tc>
                  <a:txBody>
                    <a:bodyPr/>
                    <a:lstStyle/>
                    <a:p>
                      <a:r>
                        <a:rPr lang="en-US"/>
                        <a:t>TN</a:t>
                      </a:r>
                    </a:p>
                  </a:txBody>
                  <a:tcPr/>
                </a:tc>
                <a:tc>
                  <a:txBody>
                    <a:bodyPr/>
                    <a:lstStyle/>
                    <a:p>
                      <a:r>
                        <a:rPr lang="en-US"/>
                        <a:t>TN</a:t>
                      </a:r>
                    </a:p>
                  </a:txBody>
                  <a:tcPr/>
                </a:tc>
                <a:extLst>
                  <a:ext uri="{0D108BD9-81ED-4DB2-BD59-A6C34878D82A}">
                    <a16:rowId xmlns:a16="http://schemas.microsoft.com/office/drawing/2014/main" val="1280226047"/>
                  </a:ext>
                </a:extLst>
              </a:tr>
            </a:tbl>
          </a:graphicData>
        </a:graphic>
      </p:graphicFrame>
      <p:sp>
        <p:nvSpPr>
          <p:cNvPr id="14" name="TextBox 13">
            <a:extLst>
              <a:ext uri="{FF2B5EF4-FFF2-40B4-BE49-F238E27FC236}">
                <a16:creationId xmlns:a16="http://schemas.microsoft.com/office/drawing/2014/main" id="{029D069D-95DE-9D73-294D-E39F2D836FDC}"/>
              </a:ext>
            </a:extLst>
          </p:cNvPr>
          <p:cNvSpPr txBox="1"/>
          <p:nvPr/>
        </p:nvSpPr>
        <p:spPr>
          <a:xfrm>
            <a:off x="357717" y="4757403"/>
            <a:ext cx="6269566" cy="1754326"/>
          </a:xfrm>
          <a:prstGeom prst="rect">
            <a:avLst/>
          </a:prstGeom>
          <a:noFill/>
        </p:spPr>
        <p:txBody>
          <a:bodyPr wrap="square">
            <a:spAutoFit/>
          </a:bodyPr>
          <a:lstStyle/>
          <a:p>
            <a:pPr algn="l" fontAlgn="base">
              <a:buFont typeface="Arial" panose="020B0604020202020204" pitchFamily="34" charset="0"/>
              <a:buChar char="•"/>
            </a:pPr>
            <a:r>
              <a:rPr lang="en-US" b="0" i="0">
                <a:solidFill>
                  <a:srgbClr val="273239"/>
                </a:solidFill>
                <a:effectLst/>
                <a:latin typeface="Nunito" pitchFamily="2" charset="0"/>
              </a:rPr>
              <a:t>Actual </a:t>
            </a:r>
            <a:r>
              <a:rPr lang="en-US">
                <a:solidFill>
                  <a:srgbClr val="273239"/>
                </a:solidFill>
                <a:latin typeface="Nunito" pitchFamily="2" charset="0"/>
              </a:rPr>
              <a:t>Patient</a:t>
            </a:r>
            <a:r>
              <a:rPr lang="en-US" b="0" i="0">
                <a:solidFill>
                  <a:srgbClr val="273239"/>
                </a:solidFill>
                <a:effectLst/>
                <a:latin typeface="Nunito" pitchFamily="2" charset="0"/>
              </a:rPr>
              <a:t> Counts = 6 </a:t>
            </a:r>
          </a:p>
          <a:p>
            <a:pPr algn="l" fontAlgn="base">
              <a:buFont typeface="Arial" panose="020B0604020202020204" pitchFamily="34" charset="0"/>
              <a:buChar char="•"/>
            </a:pPr>
            <a:r>
              <a:rPr lang="en-US" b="0" i="0">
                <a:solidFill>
                  <a:srgbClr val="273239"/>
                </a:solidFill>
                <a:effectLst/>
                <a:latin typeface="Nunito" pitchFamily="2" charset="0"/>
              </a:rPr>
              <a:t>Actual Not </a:t>
            </a:r>
            <a:r>
              <a:rPr lang="en-US">
                <a:solidFill>
                  <a:srgbClr val="273239"/>
                </a:solidFill>
                <a:latin typeface="Nunito" pitchFamily="2" charset="0"/>
              </a:rPr>
              <a:t>Patient</a:t>
            </a:r>
            <a:r>
              <a:rPr lang="en-US" b="0" i="0">
                <a:solidFill>
                  <a:srgbClr val="273239"/>
                </a:solidFill>
                <a:effectLst/>
                <a:latin typeface="Nunito" pitchFamily="2" charset="0"/>
              </a:rPr>
              <a:t> Counts = 4</a:t>
            </a:r>
          </a:p>
          <a:p>
            <a:pPr algn="l" fontAlgn="base">
              <a:buFont typeface="Arial" panose="020B0604020202020204" pitchFamily="34" charset="0"/>
              <a:buChar char="•"/>
            </a:pPr>
            <a:r>
              <a:rPr lang="en-US" b="0" i="0">
                <a:solidFill>
                  <a:srgbClr val="273239"/>
                </a:solidFill>
                <a:effectLst/>
                <a:latin typeface="Nunito" pitchFamily="2" charset="0"/>
              </a:rPr>
              <a:t>True Positive Counts = 5</a:t>
            </a:r>
          </a:p>
          <a:p>
            <a:pPr algn="l" fontAlgn="base">
              <a:buFont typeface="Arial" panose="020B0604020202020204" pitchFamily="34" charset="0"/>
              <a:buChar char="•"/>
            </a:pPr>
            <a:r>
              <a:rPr lang="en-US" b="0" i="0">
                <a:solidFill>
                  <a:srgbClr val="273239"/>
                </a:solidFill>
                <a:effectLst/>
                <a:latin typeface="Nunito" pitchFamily="2" charset="0"/>
              </a:rPr>
              <a:t>False Positive Counts = 1</a:t>
            </a:r>
          </a:p>
          <a:p>
            <a:pPr algn="l" fontAlgn="base">
              <a:buFont typeface="Arial" panose="020B0604020202020204" pitchFamily="34" charset="0"/>
              <a:buChar char="•"/>
            </a:pPr>
            <a:r>
              <a:rPr lang="en-US" b="0" i="0">
                <a:solidFill>
                  <a:srgbClr val="273239"/>
                </a:solidFill>
                <a:effectLst/>
                <a:latin typeface="Nunito" pitchFamily="2" charset="0"/>
              </a:rPr>
              <a:t>True Negative Counts = 3</a:t>
            </a:r>
          </a:p>
          <a:p>
            <a:pPr algn="l" fontAlgn="base">
              <a:buFont typeface="Arial" panose="020B0604020202020204" pitchFamily="34" charset="0"/>
              <a:buChar char="•"/>
            </a:pPr>
            <a:r>
              <a:rPr lang="en-US" b="0" i="0">
                <a:solidFill>
                  <a:srgbClr val="273239"/>
                </a:solidFill>
                <a:effectLst/>
                <a:latin typeface="Nunito" pitchFamily="2" charset="0"/>
              </a:rPr>
              <a:t>False Negative Counts = 1</a:t>
            </a:r>
          </a:p>
        </p:txBody>
      </p:sp>
    </p:spTree>
    <p:extLst>
      <p:ext uri="{BB962C8B-B14F-4D97-AF65-F5344CB8AC3E}">
        <p14:creationId xmlns:p14="http://schemas.microsoft.com/office/powerpoint/2010/main" val="310468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C133-7D9F-5A17-7D66-EF184B6F2B1E}"/>
              </a:ext>
            </a:extLst>
          </p:cNvPr>
          <p:cNvSpPr>
            <a:spLocks noGrp="1"/>
          </p:cNvSpPr>
          <p:nvPr>
            <p:ph type="title"/>
          </p:nvPr>
        </p:nvSpPr>
        <p:spPr>
          <a:xfrm>
            <a:off x="79375" y="79375"/>
            <a:ext cx="11274425" cy="1224492"/>
          </a:xfrm>
        </p:spPr>
        <p:txBody>
          <a:bodyPr>
            <a:normAutofit fontScale="90000"/>
          </a:bodyPr>
          <a:lstStyle/>
          <a:p>
            <a:r>
              <a:rPr lang="en-US" b="1" i="0" dirty="0">
                <a:solidFill>
                  <a:schemeClr val="accent1"/>
                </a:solidFill>
                <a:effectLst/>
                <a:latin typeface="Nunito" pitchFamily="2" charset="0"/>
              </a:rPr>
              <a:t>Metrics based on Confusion Matrix Data:</a:t>
            </a:r>
            <a:br>
              <a:rPr lang="en-US" b="1" i="0" dirty="0">
                <a:solidFill>
                  <a:schemeClr val="accent1"/>
                </a:solidFill>
                <a:effectLst/>
                <a:latin typeface="Nunito" pitchFamily="2" charset="0"/>
              </a:rPr>
            </a:br>
            <a:endParaRPr lang="en-US" dirty="0">
              <a:solidFill>
                <a:schemeClr val="accent1"/>
              </a:solidFill>
            </a:endParaRPr>
          </a:p>
        </p:txBody>
      </p:sp>
      <p:sp>
        <p:nvSpPr>
          <p:cNvPr id="7" name="Content Placeholder 6">
            <a:extLst>
              <a:ext uri="{FF2B5EF4-FFF2-40B4-BE49-F238E27FC236}">
                <a16:creationId xmlns:a16="http://schemas.microsoft.com/office/drawing/2014/main" id="{0170E230-AFBC-F347-4DC3-AEC4C50BD0F7}"/>
              </a:ext>
            </a:extLst>
          </p:cNvPr>
          <p:cNvSpPr>
            <a:spLocks noGrp="1"/>
          </p:cNvSpPr>
          <p:nvPr>
            <p:ph idx="1"/>
          </p:nvPr>
        </p:nvSpPr>
        <p:spPr>
          <a:xfrm>
            <a:off x="0" y="1109133"/>
            <a:ext cx="12192000" cy="5669492"/>
          </a:xfrm>
        </p:spPr>
        <p:txBody>
          <a:bodyPr>
            <a:normAutofit fontScale="92500" lnSpcReduction="10000"/>
          </a:bodyPr>
          <a:lstStyle/>
          <a:p>
            <a:pPr marL="0" indent="0" fontAlgn="base">
              <a:buNone/>
            </a:pPr>
            <a:endParaRPr lang="en-US" b="0" i="0">
              <a:solidFill>
                <a:srgbClr val="273239"/>
              </a:solidFill>
              <a:effectLst/>
              <a:latin typeface="Nunito" pitchFamily="2" charset="0"/>
            </a:endParaRPr>
          </a:p>
          <a:p>
            <a:pPr fontAlgn="base"/>
            <a:endParaRPr lang="en-US">
              <a:solidFill>
                <a:srgbClr val="273239"/>
              </a:solidFill>
              <a:latin typeface="Nunito" pitchFamily="2" charset="0"/>
            </a:endParaRPr>
          </a:p>
          <a:p>
            <a:pPr fontAlgn="base"/>
            <a:endParaRPr lang="en-US" b="1">
              <a:solidFill>
                <a:srgbClr val="273239"/>
              </a:solidFill>
              <a:latin typeface="Nunito" pitchFamily="2" charset="0"/>
            </a:endParaRPr>
          </a:p>
          <a:p>
            <a:pPr fontAlgn="base"/>
            <a:endParaRPr lang="en-US" b="1" i="0">
              <a:solidFill>
                <a:srgbClr val="273239"/>
              </a:solidFill>
              <a:effectLst/>
              <a:latin typeface="Nunito" pitchFamily="2" charset="0"/>
            </a:endParaRPr>
          </a:p>
          <a:p>
            <a:pPr algn="l" fontAlgn="base">
              <a:buFont typeface="Arial" panose="020B0604020202020204" pitchFamily="34" charset="0"/>
              <a:buChar char="•"/>
            </a:pPr>
            <a:endParaRPr lang="en-US" b="0" i="0">
              <a:solidFill>
                <a:srgbClr val="273239"/>
              </a:solidFill>
              <a:effectLst/>
              <a:latin typeface="Nunito" pitchFamily="2" charset="0"/>
            </a:endParaRPr>
          </a:p>
          <a:p>
            <a:pPr algn="l" fontAlgn="base">
              <a:buFont typeface="Arial" panose="020B0604020202020204" pitchFamily="34" charset="0"/>
              <a:buChar char="•"/>
            </a:pPr>
            <a:endParaRPr lang="en-US" b="0" i="0">
              <a:solidFill>
                <a:srgbClr val="273239"/>
              </a:solidFill>
              <a:effectLst/>
              <a:latin typeface="Nunito" pitchFamily="2" charset="0"/>
            </a:endParaRPr>
          </a:p>
          <a:p>
            <a:endParaRPr lang="en-US"/>
          </a:p>
          <a:p>
            <a:pPr algn="l" fontAlgn="base"/>
            <a:r>
              <a:rPr lang="en-US" b="1" i="0">
                <a:solidFill>
                  <a:srgbClr val="273239"/>
                </a:solidFill>
                <a:effectLst/>
                <a:latin typeface="Nunito" pitchFamily="2" charset="0"/>
              </a:rPr>
              <a:t>2. Precision</a:t>
            </a:r>
          </a:p>
          <a:p>
            <a:pPr algn="l" rtl="0" fontAlgn="base"/>
            <a:r>
              <a:rPr lang="en-US" b="0" i="0" u="sng" dirty="0">
                <a:solidFill>
                  <a:schemeClr val="accent1"/>
                </a:solidFill>
                <a:effectLst/>
                <a:latin typeface="Nunito" pitchFamily="2" charset="0"/>
                <a:hlinkClick r:id="rId2">
                  <a:extLst>
                    <a:ext uri="{A12FA001-AC4F-418D-AE19-62706E023703}">
                      <ahyp:hlinkClr xmlns:ahyp="http://schemas.microsoft.com/office/drawing/2018/hyperlinkcolor" val="tx"/>
                    </a:ext>
                  </a:extLst>
                </a:hlinkClick>
              </a:rPr>
              <a:t>2) Precision</a:t>
            </a:r>
            <a:r>
              <a:rPr lang="en-US" b="0" i="0" dirty="0">
                <a:solidFill>
                  <a:schemeClr val="accent1"/>
                </a:solidFill>
                <a:effectLst/>
                <a:latin typeface="Nunito" pitchFamily="2" charset="0"/>
              </a:rPr>
              <a:t> </a:t>
            </a:r>
            <a:r>
              <a:rPr lang="en-US" b="0" i="0">
                <a:solidFill>
                  <a:srgbClr val="273239"/>
                </a:solidFill>
                <a:effectLst/>
                <a:latin typeface="Nunito" pitchFamily="2" charset="0"/>
              </a:rPr>
              <a:t>: is a measure of how accurate a model’s positive predictions are. It is defined as the ratio of true positive predictions to the total number of positive predictions made by the model.</a:t>
            </a:r>
          </a:p>
          <a:p>
            <a:pPr algn="l" rtl="0" fontAlgn="base"/>
            <a:r>
              <a:rPr lang="en-US"/>
              <a:t>𝑇𝑃/(𝑇𝑃 + 𝐹𝑃)</a:t>
            </a:r>
          </a:p>
          <a:p>
            <a:pPr algn="l" rtl="0" fontAlgn="base"/>
            <a:r>
              <a:rPr lang="en-US" b="0" i="0">
                <a:solidFill>
                  <a:srgbClr val="273239"/>
                </a:solidFill>
                <a:effectLst/>
                <a:latin typeface="Nunito" pitchFamily="2" charset="0"/>
              </a:rPr>
              <a:t>For the above case: </a:t>
            </a:r>
            <a:r>
              <a:rPr lang="it-IT" b="0" i="0">
                <a:solidFill>
                  <a:srgbClr val="273239"/>
                </a:solidFill>
                <a:effectLst/>
                <a:latin typeface="Nunito" pitchFamily="2" charset="0"/>
              </a:rPr>
              <a:t>Precision = 5/(5+1) =5/6 = 0.8333</a:t>
            </a:r>
            <a:endParaRPr lang="en-US" b="0" i="0">
              <a:solidFill>
                <a:srgbClr val="273239"/>
              </a:solidFill>
              <a:effectLst/>
              <a:latin typeface="Nunito" pitchFamily="2" charset="0"/>
            </a:endParaRPr>
          </a:p>
          <a:p>
            <a:pPr marL="0" indent="0" algn="l" rtl="0" fontAlgn="base">
              <a:buNone/>
            </a:pPr>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endParaRPr lang="en-US"/>
          </a:p>
        </p:txBody>
      </p:sp>
      <p:sp>
        <p:nvSpPr>
          <p:cNvPr id="11" name="AutoShape 2" descr="Accuracy = \frac {TP+TN}{TP+TN+FP+FN}               ">
            <a:extLst>
              <a:ext uri="{FF2B5EF4-FFF2-40B4-BE49-F238E27FC236}">
                <a16:creationId xmlns:a16="http://schemas.microsoft.com/office/drawing/2014/main" id="{1769B9F3-1839-56F1-EEDE-B9846D5E9314}"/>
              </a:ext>
            </a:extLst>
          </p:cNvPr>
          <p:cNvSpPr>
            <a:spLocks noChangeAspect="1" noChangeArrowheads="1"/>
          </p:cNvSpPr>
          <p:nvPr/>
        </p:nvSpPr>
        <p:spPr bwMode="auto">
          <a:xfrm>
            <a:off x="79375" y="-244475"/>
            <a:ext cx="3105150" cy="323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7547DA1B-2F3A-CCD6-07FB-2BFB559F7419}"/>
              </a:ext>
            </a:extLst>
          </p:cNvPr>
          <p:cNvSpPr txBox="1"/>
          <p:nvPr/>
        </p:nvSpPr>
        <p:spPr>
          <a:xfrm>
            <a:off x="6011332" y="2429070"/>
            <a:ext cx="6028267" cy="3139321"/>
          </a:xfrm>
          <a:prstGeom prst="rect">
            <a:avLst/>
          </a:prstGeom>
          <a:noFill/>
        </p:spPr>
        <p:txBody>
          <a:bodyPr wrap="square">
            <a:spAutoFit/>
          </a:bodyPr>
          <a:lstStyle/>
          <a:p>
            <a:pPr algn="l" fontAlgn="base"/>
            <a:r>
              <a:rPr lang="en-US" b="1" i="0" dirty="0">
                <a:solidFill>
                  <a:schemeClr val="accent1"/>
                </a:solidFill>
                <a:effectLst/>
                <a:latin typeface="Nunito" pitchFamily="2" charset="0"/>
              </a:rPr>
              <a:t>1. Accuracy</a:t>
            </a:r>
          </a:p>
          <a:p>
            <a:pPr algn="l" rtl="0" fontAlgn="base"/>
            <a:r>
              <a:rPr lang="en-US" b="0" i="0">
                <a:solidFill>
                  <a:srgbClr val="273239"/>
                </a:solidFill>
                <a:effectLst/>
                <a:latin typeface="Nunito" pitchFamily="2" charset="0"/>
              </a:rPr>
              <a:t>Accuracy is used to measure the performance of the model. It is the ratio of Total correct instances to the total instances.</a:t>
            </a:r>
          </a:p>
          <a:p>
            <a:pPr fontAlgn="base"/>
            <a:r>
              <a:rPr lang="en-US"/>
              <a:t>Accuracy = (TP + TN) /(TP+FP+FN+TN) </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Accuracy = (5+3)/(5+3+1+1) = 8/10 = 0.8</a:t>
            </a:r>
          </a:p>
          <a:p>
            <a:pPr algn="l" rtl="0" fontAlgn="base"/>
            <a:endParaRPr lang="en-US" b="0" i="0">
              <a:solidFill>
                <a:srgbClr val="273239"/>
              </a:solidFill>
              <a:effectLst/>
              <a:latin typeface="Nunito" pitchFamily="2" charset="0"/>
            </a:endParaRPr>
          </a:p>
          <a:p>
            <a:pPr algn="l" rtl="0" fontAlgn="base"/>
            <a:endParaRPr lang="en-US" b="0" i="0">
              <a:solidFill>
                <a:srgbClr val="273239"/>
              </a:solidFill>
              <a:effectLst/>
              <a:latin typeface="Nunito" pitchFamily="2" charset="0"/>
            </a:endParaRPr>
          </a:p>
          <a:p>
            <a:br>
              <a:rPr lang="en-US"/>
            </a:br>
            <a:endParaRPr lang="en-US"/>
          </a:p>
        </p:txBody>
      </p:sp>
      <p:pic>
        <p:nvPicPr>
          <p:cNvPr id="17" name="Picture 16" descr="A screenshot of a medical test&#10;&#10;Description automatically generated">
            <a:extLst>
              <a:ext uri="{FF2B5EF4-FFF2-40B4-BE49-F238E27FC236}">
                <a16:creationId xmlns:a16="http://schemas.microsoft.com/office/drawing/2014/main" id="{6AB0A5C2-60DC-461A-947E-E6F007458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6" y="1109134"/>
            <a:ext cx="5652557" cy="3395134"/>
          </a:xfrm>
          <a:prstGeom prst="rect">
            <a:avLst/>
          </a:prstGeom>
        </p:spPr>
      </p:pic>
    </p:spTree>
    <p:extLst>
      <p:ext uri="{BB962C8B-B14F-4D97-AF65-F5344CB8AC3E}">
        <p14:creationId xmlns:p14="http://schemas.microsoft.com/office/powerpoint/2010/main" val="1554659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D81D-AD85-671F-34A5-21C9763EF3AC}"/>
              </a:ext>
            </a:extLst>
          </p:cNvPr>
          <p:cNvSpPr>
            <a:spLocks noGrp="1"/>
          </p:cNvSpPr>
          <p:nvPr>
            <p:ph type="title"/>
          </p:nvPr>
        </p:nvSpPr>
        <p:spPr>
          <a:xfrm>
            <a:off x="76199" y="1"/>
            <a:ext cx="5435600" cy="1041399"/>
          </a:xfrm>
        </p:spPr>
        <p:txBody>
          <a:bodyPr>
            <a:normAutofit fontScale="90000"/>
          </a:bodyPr>
          <a:lstStyle/>
          <a:p>
            <a:r>
              <a:rPr lang="en-US" b="1" i="0" dirty="0">
                <a:solidFill>
                  <a:schemeClr val="accent1"/>
                </a:solidFill>
                <a:effectLst/>
                <a:latin typeface="Nunito" pitchFamily="2" charset="0"/>
              </a:rPr>
              <a:t>3. Recall</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24020C45-A2A6-8627-F9DA-496963F8487F}"/>
              </a:ext>
            </a:extLst>
          </p:cNvPr>
          <p:cNvSpPr>
            <a:spLocks noGrp="1"/>
          </p:cNvSpPr>
          <p:nvPr>
            <p:ph idx="1"/>
          </p:nvPr>
        </p:nvSpPr>
        <p:spPr>
          <a:xfrm>
            <a:off x="76199" y="1041400"/>
            <a:ext cx="12048067" cy="5748867"/>
          </a:xfrm>
        </p:spPr>
        <p:txBody>
          <a:bodyPr>
            <a:normAutofit lnSpcReduction="10000"/>
          </a:bodyPr>
          <a:lstStyle/>
          <a:p>
            <a:pPr marL="0" indent="0">
              <a:buNone/>
            </a:pPr>
            <a:r>
              <a:rPr lang="en-US"/>
              <a:t>It is the ratio of correct positive results to the total number of positive results predicted by the system. </a:t>
            </a:r>
          </a:p>
          <a:p>
            <a:pPr marL="0" indent="0">
              <a:buNone/>
            </a:pPr>
            <a:r>
              <a:rPr lang="en-US"/>
              <a:t>• 𝑅𝑒𝑐𝑎𝑙𝑙 = 𝑇𝑃/(𝑇𝑃 + 𝐹𝑁)</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Recall = 5/(5+1) =5/6 = 0.8333</a:t>
            </a:r>
          </a:p>
          <a:p>
            <a:pPr algn="l" rtl="0" fontAlgn="base"/>
            <a:endParaRPr lang="en-US" b="0" i="0">
              <a:solidFill>
                <a:srgbClr val="273239"/>
              </a:solidFill>
              <a:effectLst/>
              <a:latin typeface="Nunito" pitchFamily="2" charset="0"/>
            </a:endParaRPr>
          </a:p>
          <a:p>
            <a:pPr marL="0" indent="0">
              <a:buNone/>
            </a:pPr>
            <a:r>
              <a:rPr lang="en-US" b="1" i="0" dirty="0">
                <a:solidFill>
                  <a:schemeClr val="accent1"/>
                </a:solidFill>
                <a:effectLst/>
                <a:latin typeface="Nunito" pitchFamily="2" charset="0"/>
              </a:rPr>
              <a:t>4. F1-Score :</a:t>
            </a:r>
          </a:p>
          <a:p>
            <a:pPr marL="0" indent="0">
              <a:buNone/>
            </a:pPr>
            <a:r>
              <a:rPr lang="en-US" b="1" i="0">
                <a:solidFill>
                  <a:srgbClr val="273239"/>
                </a:solidFill>
                <a:effectLst/>
                <a:latin typeface="Nunito" pitchFamily="2" charset="0"/>
              </a:rPr>
              <a:t>F1 – Score  </a:t>
            </a:r>
            <a:r>
              <a:rPr lang="en-US" b="0" i="0">
                <a:solidFill>
                  <a:srgbClr val="273239"/>
                </a:solidFill>
                <a:effectLst/>
                <a:latin typeface="Nunito" pitchFamily="2" charset="0"/>
              </a:rPr>
              <a:t>is used to evaluate the overall performance of a classification model. It is the harmonic mean of precision and recall,</a:t>
            </a:r>
          </a:p>
          <a:p>
            <a:pPr marL="0" indent="0">
              <a:buNone/>
            </a:pPr>
            <a:r>
              <a:rPr lang="en-US"/>
              <a:t>𝐹1 𝑠𝑐𝑜𝑟𝑒 = 2 ∗ (𝑃𝑟𝑒𝑐𝑖𝑠𝑖𝑜𝑛 ∗ 𝑅𝑒𝑐𝑎𝑙𝑙)/(𝑃𝑟𝑒𝑐𝑖𝑠𝑖𝑜𝑛 + 𝑅𝑒𝑐𝑎𝑙𝑙)</a:t>
            </a:r>
          </a:p>
          <a:p>
            <a:pPr algn="l" rtl="0" fontAlgn="base"/>
            <a:r>
              <a:rPr lang="en-US" b="0" i="0">
                <a:solidFill>
                  <a:srgbClr val="273239"/>
                </a:solidFill>
                <a:effectLst/>
                <a:latin typeface="Nunito" pitchFamily="2" charset="0"/>
              </a:rPr>
              <a:t>For the above case:</a:t>
            </a:r>
          </a:p>
          <a:p>
            <a:pPr algn="l" rtl="0" fontAlgn="base"/>
            <a:r>
              <a:rPr lang="en-US" b="0" i="0">
                <a:solidFill>
                  <a:srgbClr val="273239"/>
                </a:solidFill>
                <a:effectLst/>
                <a:latin typeface="Nunito" pitchFamily="2" charset="0"/>
              </a:rPr>
              <a:t>F1-Score: = (2* 0.8333* 0.8333)/( 0.8333+ 0.8333)  = 0.8333</a:t>
            </a:r>
          </a:p>
          <a:p>
            <a:pPr marL="0" indent="0">
              <a:buNone/>
            </a:pPr>
            <a:endParaRPr lang="en-US"/>
          </a:p>
          <a:p>
            <a:pPr marL="0" indent="0">
              <a:buNone/>
            </a:pPr>
            <a:endParaRPr lang="en-US" b="0" i="0">
              <a:solidFill>
                <a:srgbClr val="273239"/>
              </a:solidFill>
              <a:effectLst/>
              <a:latin typeface="Nunito" pitchFamily="2" charset="0"/>
            </a:endParaRPr>
          </a:p>
          <a:p>
            <a:pPr marL="0" indent="0">
              <a:buNone/>
            </a:pPr>
            <a:endParaRPr lang="en-US" b="0" i="0">
              <a:solidFill>
                <a:srgbClr val="273239"/>
              </a:solidFill>
              <a:effectLst/>
              <a:latin typeface="Nunito" pitchFamily="2" charset="0"/>
            </a:endParaRPr>
          </a:p>
          <a:p>
            <a:pPr marL="0" indent="0">
              <a:buNone/>
            </a:pPr>
            <a:endParaRPr lang="en-US" b="1" i="0">
              <a:solidFill>
                <a:srgbClr val="273239"/>
              </a:solidFill>
              <a:effectLst/>
              <a:latin typeface="Nunito" pitchFamily="2" charset="0"/>
            </a:endParaRPr>
          </a:p>
          <a:p>
            <a:pPr marL="0" indent="0">
              <a:buNone/>
            </a:pPr>
            <a:endParaRPr lang="en-US"/>
          </a:p>
        </p:txBody>
      </p:sp>
    </p:spTree>
    <p:extLst>
      <p:ext uri="{BB962C8B-B14F-4D97-AF65-F5344CB8AC3E}">
        <p14:creationId xmlns:p14="http://schemas.microsoft.com/office/powerpoint/2010/main" val="2193473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AF39-5741-75C8-6800-5F97AF12F56B}"/>
              </a:ext>
            </a:extLst>
          </p:cNvPr>
          <p:cNvSpPr>
            <a:spLocks noGrp="1"/>
          </p:cNvSpPr>
          <p:nvPr>
            <p:ph type="title"/>
          </p:nvPr>
        </p:nvSpPr>
        <p:spPr>
          <a:xfrm>
            <a:off x="366062" y="96688"/>
            <a:ext cx="5820557" cy="1507786"/>
          </a:xfrm>
        </p:spPr>
        <p:txBody>
          <a:bodyPr>
            <a:normAutofit fontScale="90000"/>
          </a:bodyPr>
          <a:lstStyle/>
          <a:p>
            <a:r>
              <a:rPr lang="en-US" sz="3700" dirty="0">
                <a:solidFill>
                  <a:schemeClr val="accent1"/>
                </a:solidFill>
              </a:rPr>
              <a:t>PERFORMANCE OF MACHINE LEARNING ALGORITHMS :SVM</a:t>
            </a:r>
          </a:p>
        </p:txBody>
      </p:sp>
      <p:sp>
        <p:nvSpPr>
          <p:cNvPr id="3" name="Content Placeholder 2">
            <a:extLst>
              <a:ext uri="{FF2B5EF4-FFF2-40B4-BE49-F238E27FC236}">
                <a16:creationId xmlns:a16="http://schemas.microsoft.com/office/drawing/2014/main" id="{EB64CC8E-D86F-91DA-BED3-D9EE02A801DE}"/>
              </a:ext>
            </a:extLst>
          </p:cNvPr>
          <p:cNvSpPr>
            <a:spLocks noGrp="1"/>
          </p:cNvSpPr>
          <p:nvPr>
            <p:ph idx="1"/>
          </p:nvPr>
        </p:nvSpPr>
        <p:spPr>
          <a:xfrm>
            <a:off x="6186619" y="68094"/>
            <a:ext cx="5178960" cy="1867709"/>
          </a:xfrm>
        </p:spPr>
        <p:txBody>
          <a:bodyPr anchor="ctr">
            <a:normAutofit/>
          </a:bodyPr>
          <a:lstStyle/>
          <a:p>
            <a:r>
              <a:rPr lang="en-US" sz="2000" dirty="0"/>
              <a:t>Accuracy : 0.901</a:t>
            </a:r>
          </a:p>
          <a:p>
            <a:r>
              <a:rPr lang="en-US" sz="2000" dirty="0"/>
              <a:t>Precision : 0.904</a:t>
            </a:r>
          </a:p>
          <a:p>
            <a:r>
              <a:rPr lang="en-US" sz="2000" dirty="0"/>
              <a:t>Recall        : 0.922</a:t>
            </a:r>
          </a:p>
          <a:p>
            <a:r>
              <a:rPr lang="en-US" sz="2000" dirty="0"/>
              <a:t>Fi Score     : 0.909</a:t>
            </a:r>
          </a:p>
          <a:p>
            <a:endParaRPr lang="en-US" sz="2000" dirty="0"/>
          </a:p>
        </p:txBody>
      </p:sp>
      <p:pic>
        <p:nvPicPr>
          <p:cNvPr id="6" name="Picture 5" descr="A screenshot of a computer&#10;&#10;Description automatically generated">
            <a:extLst>
              <a:ext uri="{FF2B5EF4-FFF2-40B4-BE49-F238E27FC236}">
                <a16:creationId xmlns:a16="http://schemas.microsoft.com/office/drawing/2014/main" id="{41A3506C-91B7-0199-19DC-0306F7BA5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770434"/>
            <a:ext cx="7655667" cy="5155660"/>
          </a:xfrm>
          <a:prstGeom prst="rect">
            <a:avLst/>
          </a:prstGeom>
        </p:spPr>
      </p:pic>
      <p:graphicFrame>
        <p:nvGraphicFramePr>
          <p:cNvPr id="4" name="Table 3">
            <a:extLst>
              <a:ext uri="{FF2B5EF4-FFF2-40B4-BE49-F238E27FC236}">
                <a16:creationId xmlns:a16="http://schemas.microsoft.com/office/drawing/2014/main" id="{174E2FFB-8F7A-F971-533F-F68E8BAB8A9F}"/>
              </a:ext>
            </a:extLst>
          </p:cNvPr>
          <p:cNvGraphicFramePr>
            <a:graphicFrameLocks noGrp="1"/>
          </p:cNvGraphicFramePr>
          <p:nvPr>
            <p:extLst>
              <p:ext uri="{D42A27DB-BD31-4B8C-83A1-F6EECF244321}">
                <p14:modId xmlns:p14="http://schemas.microsoft.com/office/powerpoint/2010/main" val="2747081036"/>
              </p:ext>
            </p:extLst>
          </p:nvPr>
        </p:nvGraphicFramePr>
        <p:xfrm>
          <a:off x="8190689" y="2780930"/>
          <a:ext cx="3904033" cy="4008975"/>
        </p:xfrm>
        <a:graphic>
          <a:graphicData uri="http://schemas.openxmlformats.org/drawingml/2006/table">
            <a:tbl>
              <a:tblPr firstRow="1" bandRow="1">
                <a:noFill/>
                <a:tableStyleId>{5C22544A-7EE6-4342-B048-85BDC9FD1C3A}</a:tableStyleId>
              </a:tblPr>
              <a:tblGrid>
                <a:gridCol w="1150826">
                  <a:extLst>
                    <a:ext uri="{9D8B030D-6E8A-4147-A177-3AD203B41FA5}">
                      <a16:colId xmlns:a16="http://schemas.microsoft.com/office/drawing/2014/main" val="34410355"/>
                    </a:ext>
                  </a:extLst>
                </a:gridCol>
                <a:gridCol w="882250">
                  <a:extLst>
                    <a:ext uri="{9D8B030D-6E8A-4147-A177-3AD203B41FA5}">
                      <a16:colId xmlns:a16="http://schemas.microsoft.com/office/drawing/2014/main" val="1382381728"/>
                    </a:ext>
                  </a:extLst>
                </a:gridCol>
                <a:gridCol w="924188">
                  <a:extLst>
                    <a:ext uri="{9D8B030D-6E8A-4147-A177-3AD203B41FA5}">
                      <a16:colId xmlns:a16="http://schemas.microsoft.com/office/drawing/2014/main" val="2858445871"/>
                    </a:ext>
                  </a:extLst>
                </a:gridCol>
                <a:gridCol w="946769">
                  <a:extLst>
                    <a:ext uri="{9D8B030D-6E8A-4147-A177-3AD203B41FA5}">
                      <a16:colId xmlns:a16="http://schemas.microsoft.com/office/drawing/2014/main" val="761252129"/>
                    </a:ext>
                  </a:extLst>
                </a:gridCol>
              </a:tblGrid>
              <a:tr h="1195284">
                <a:tc>
                  <a:txBody>
                    <a:bodyPr/>
                    <a:lstStyle/>
                    <a:p>
                      <a:endParaRPr lang="en-US" sz="2500" b="1" cap="none" spc="30">
                        <a:solidFill>
                          <a:schemeClr val="tx1"/>
                        </a:solidFill>
                      </a:endParaRP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500" b="1" cap="none" spc="30" dirty="0">
                        <a:solidFill>
                          <a:schemeClr val="tx1"/>
                        </a:solidFill>
                      </a:endParaRP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Actual Value</a:t>
                      </a: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Actual Value</a:t>
                      </a:r>
                    </a:p>
                  </a:txBody>
                  <a:tcPr marL="0" marR="14298" marT="71492" marB="7149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909539612"/>
                  </a:ext>
                </a:extLst>
              </a:tr>
              <a:tr h="896505">
                <a:tc>
                  <a:txBody>
                    <a:bodyPr/>
                    <a:lstStyle/>
                    <a:p>
                      <a:endParaRPr lang="en-US" sz="1900" cap="none" spc="0" dirty="0">
                        <a:solidFill>
                          <a:schemeClr val="tx1"/>
                        </a:solidFill>
                      </a:endParaRP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endParaRPr lang="en-US" sz="1900" cap="none" spc="0">
                        <a:solidFill>
                          <a:schemeClr val="tx1"/>
                        </a:solidFill>
                      </a:endParaRP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900" cap="none" spc="0">
                          <a:solidFill>
                            <a:schemeClr val="tx1"/>
                          </a:solidFill>
                        </a:rPr>
                        <a:t>Positive</a:t>
                      </a: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900" cap="none" spc="0">
                          <a:solidFill>
                            <a:schemeClr val="tx1"/>
                          </a:solidFill>
                        </a:rPr>
                        <a:t>Negative</a:t>
                      </a:r>
                    </a:p>
                  </a:txBody>
                  <a:tcPr marL="0" marR="142984" marT="71492" marB="71492">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8877468"/>
                  </a:ext>
                </a:extLst>
              </a:tr>
              <a:tr h="958593">
                <a:tc>
                  <a:txBody>
                    <a:bodyPr/>
                    <a:lstStyle/>
                    <a:p>
                      <a:r>
                        <a:rPr lang="en-US" sz="1900" cap="none" spc="0">
                          <a:solidFill>
                            <a:schemeClr val="tx1"/>
                          </a:solidFill>
                        </a:rPr>
                        <a:t>Predicated Value</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US" sz="1900" cap="none" spc="0">
                        <a:solidFill>
                          <a:schemeClr val="tx1"/>
                        </a:solidFill>
                      </a:endParaRP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900" cap="none" spc="0">
                          <a:solidFill>
                            <a:schemeClr val="tx1"/>
                          </a:solidFill>
                        </a:rPr>
                        <a:t>TP: 47</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900" cap="none" spc="0">
                          <a:solidFill>
                            <a:schemeClr val="tx1"/>
                          </a:solidFill>
                        </a:rPr>
                        <a:t>TN:35</a:t>
                      </a:r>
                    </a:p>
                  </a:txBody>
                  <a:tcPr marL="71492" marR="142984" marT="71492" marB="7149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694901181"/>
                  </a:ext>
                </a:extLst>
              </a:tr>
              <a:tr h="958593">
                <a:tc>
                  <a:txBody>
                    <a:bodyPr/>
                    <a:lstStyle/>
                    <a:p>
                      <a:r>
                        <a:rPr lang="en-US" sz="1900" cap="none" spc="0">
                          <a:solidFill>
                            <a:schemeClr val="tx1"/>
                          </a:solidFill>
                        </a:rPr>
                        <a:t>Predicated Value</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1900" cap="none" spc="0">
                        <a:solidFill>
                          <a:schemeClr val="tx1"/>
                        </a:solidFill>
                      </a:endParaRP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FP:5</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dirty="0">
                          <a:solidFill>
                            <a:schemeClr val="tx1"/>
                          </a:solidFill>
                        </a:rPr>
                        <a:t>FN:4</a:t>
                      </a:r>
                    </a:p>
                  </a:txBody>
                  <a:tcPr marL="0" marR="142984" marT="71492" marB="7149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18644089"/>
                  </a:ext>
                </a:extLst>
              </a:tr>
            </a:tbl>
          </a:graphicData>
        </a:graphic>
      </p:graphicFrame>
    </p:spTree>
    <p:extLst>
      <p:ext uri="{BB962C8B-B14F-4D97-AF65-F5344CB8AC3E}">
        <p14:creationId xmlns:p14="http://schemas.microsoft.com/office/powerpoint/2010/main" val="94419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18C85A-F3FC-64B3-63D3-AF134CD1630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i="0" kern="1200">
                <a:solidFill>
                  <a:srgbClr val="FFFFFF"/>
                </a:solidFill>
                <a:effectLst/>
                <a:latin typeface="+mj-lt"/>
                <a:ea typeface="+mj-ea"/>
                <a:cs typeface="+mj-cs"/>
              </a:rPr>
              <a:t> Different types of heart disease:</a:t>
            </a:r>
            <a:endParaRPr lang="en-US" sz="4000" kern="1200">
              <a:solidFill>
                <a:srgbClr val="FFFFFF"/>
              </a:solidFill>
              <a:latin typeface="+mj-lt"/>
              <a:ea typeface="+mj-ea"/>
              <a:cs typeface="+mj-cs"/>
            </a:endParaRPr>
          </a:p>
        </p:txBody>
      </p:sp>
      <p:graphicFrame>
        <p:nvGraphicFramePr>
          <p:cNvPr id="4" name="Table 4">
            <a:extLst>
              <a:ext uri="{FF2B5EF4-FFF2-40B4-BE49-F238E27FC236}">
                <a16:creationId xmlns:a16="http://schemas.microsoft.com/office/drawing/2014/main" id="{0D5F9618-BACC-1C58-808F-06D36A71B662}"/>
              </a:ext>
            </a:extLst>
          </p:cNvPr>
          <p:cNvGraphicFramePr>
            <a:graphicFrameLocks noGrp="1"/>
          </p:cNvGraphicFramePr>
          <p:nvPr>
            <p:ph idx="1"/>
            <p:extLst>
              <p:ext uri="{D42A27DB-BD31-4B8C-83A1-F6EECF244321}">
                <p14:modId xmlns:p14="http://schemas.microsoft.com/office/powerpoint/2010/main" val="3918979449"/>
              </p:ext>
            </p:extLst>
          </p:nvPr>
        </p:nvGraphicFramePr>
        <p:xfrm>
          <a:off x="4038604" y="227484"/>
          <a:ext cx="8084569" cy="6630514"/>
        </p:xfrm>
        <a:graphic>
          <a:graphicData uri="http://schemas.openxmlformats.org/drawingml/2006/table">
            <a:tbl>
              <a:tblPr firstRow="1" bandRow="1">
                <a:tableStyleId>{5C22544A-7EE6-4342-B048-85BDC9FD1C3A}</a:tableStyleId>
              </a:tblPr>
              <a:tblGrid>
                <a:gridCol w="2778853">
                  <a:extLst>
                    <a:ext uri="{9D8B030D-6E8A-4147-A177-3AD203B41FA5}">
                      <a16:colId xmlns:a16="http://schemas.microsoft.com/office/drawing/2014/main" val="3738770021"/>
                    </a:ext>
                  </a:extLst>
                </a:gridCol>
                <a:gridCol w="5305716">
                  <a:extLst>
                    <a:ext uri="{9D8B030D-6E8A-4147-A177-3AD203B41FA5}">
                      <a16:colId xmlns:a16="http://schemas.microsoft.com/office/drawing/2014/main" val="3092531088"/>
                    </a:ext>
                  </a:extLst>
                </a:gridCol>
              </a:tblGrid>
              <a:tr h="753204">
                <a:tc>
                  <a:txBody>
                    <a:bodyPr/>
                    <a:lstStyle/>
                    <a:p>
                      <a:r>
                        <a:rPr lang="en-US" sz="1400" b="0" i="0" kern="1200">
                          <a:solidFill>
                            <a:schemeClr val="lt1"/>
                          </a:solidFill>
                          <a:effectLst/>
                          <a:latin typeface="+mn-lt"/>
                          <a:ea typeface="+mn-ea"/>
                          <a:cs typeface="+mn-cs"/>
                        </a:rPr>
                        <a:t>Arrhythmia </a:t>
                      </a:r>
                      <a:endParaRPr lang="en-US" sz="1400"/>
                    </a:p>
                  </a:txBody>
                  <a:tcPr marL="71897" marR="71897" marT="35948" marB="35948"/>
                </a:tc>
                <a:tc>
                  <a:txBody>
                    <a:bodyPr/>
                    <a:lstStyle/>
                    <a:p>
                      <a:r>
                        <a:rPr lang="en-US" sz="1400" b="0" i="0" kern="1200">
                          <a:solidFill>
                            <a:schemeClr val="lt1"/>
                          </a:solidFill>
                          <a:effectLst/>
                          <a:latin typeface="+mn-lt"/>
                          <a:ea typeface="+mn-ea"/>
                          <a:cs typeface="+mn-cs"/>
                        </a:rPr>
                        <a:t>The heart beat is improper whether it may irregular, too slow or too fast. </a:t>
                      </a:r>
                      <a:endParaRPr lang="en-US" sz="1400"/>
                    </a:p>
                  </a:txBody>
                  <a:tcPr marL="71897" marR="71897" marT="35948" marB="35948"/>
                </a:tc>
                <a:extLst>
                  <a:ext uri="{0D108BD9-81ED-4DB2-BD59-A6C34878D82A}">
                    <a16:rowId xmlns:a16="http://schemas.microsoft.com/office/drawing/2014/main" val="3725467008"/>
                  </a:ext>
                </a:extLst>
              </a:tr>
              <a:tr h="753204">
                <a:tc>
                  <a:txBody>
                    <a:bodyPr/>
                    <a:lstStyle/>
                    <a:p>
                      <a:r>
                        <a:rPr lang="en-US" sz="1400" b="0" i="0" kern="1200">
                          <a:solidFill>
                            <a:schemeClr val="dk1"/>
                          </a:solidFill>
                          <a:effectLst/>
                          <a:latin typeface="+mn-lt"/>
                          <a:ea typeface="+mn-ea"/>
                          <a:cs typeface="+mn-cs"/>
                        </a:rPr>
                        <a:t>Cardiac arrest</a:t>
                      </a:r>
                      <a:endParaRPr lang="en-US" sz="1400"/>
                    </a:p>
                  </a:txBody>
                  <a:tcPr marL="71897" marR="71897" marT="35948" marB="35948"/>
                </a:tc>
                <a:tc>
                  <a:txBody>
                    <a:bodyPr/>
                    <a:lstStyle/>
                    <a:p>
                      <a:r>
                        <a:rPr lang="en-US" sz="1400" b="0" i="0" kern="1200">
                          <a:solidFill>
                            <a:schemeClr val="dk1"/>
                          </a:solidFill>
                          <a:effectLst/>
                          <a:latin typeface="+mn-lt"/>
                          <a:ea typeface="+mn-ea"/>
                          <a:cs typeface="+mn-cs"/>
                        </a:rPr>
                        <a:t>An unexpected loss of heart function, consciousness and breathing occur suddenly.</a:t>
                      </a:r>
                      <a:endParaRPr lang="en-US" sz="1400"/>
                    </a:p>
                  </a:txBody>
                  <a:tcPr marL="71897" marR="71897" marT="35948" marB="35948"/>
                </a:tc>
                <a:extLst>
                  <a:ext uri="{0D108BD9-81ED-4DB2-BD59-A6C34878D82A}">
                    <a16:rowId xmlns:a16="http://schemas.microsoft.com/office/drawing/2014/main" val="3157247375"/>
                  </a:ext>
                </a:extLst>
              </a:tr>
              <a:tr h="753204">
                <a:tc>
                  <a:txBody>
                    <a:bodyPr/>
                    <a:lstStyle/>
                    <a:p>
                      <a:r>
                        <a:rPr lang="en-US" sz="1400" b="0" i="0" kern="1200">
                          <a:solidFill>
                            <a:schemeClr val="dk1"/>
                          </a:solidFill>
                          <a:effectLst/>
                          <a:latin typeface="+mn-lt"/>
                          <a:ea typeface="+mn-ea"/>
                          <a:cs typeface="+mn-cs"/>
                        </a:rPr>
                        <a:t>Congestive heart failure </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 does not pump blood as well as it should, it is the condition of chronic.</a:t>
                      </a:r>
                      <a:endParaRPr lang="en-US" sz="1400"/>
                    </a:p>
                  </a:txBody>
                  <a:tcPr marL="71897" marR="71897" marT="35948" marB="35948"/>
                </a:tc>
                <a:extLst>
                  <a:ext uri="{0D108BD9-81ED-4DB2-BD59-A6C34878D82A}">
                    <a16:rowId xmlns:a16="http://schemas.microsoft.com/office/drawing/2014/main" val="3062641220"/>
                  </a:ext>
                </a:extLst>
              </a:tr>
              <a:tr h="450757">
                <a:tc>
                  <a:txBody>
                    <a:bodyPr/>
                    <a:lstStyle/>
                    <a:p>
                      <a:r>
                        <a:rPr lang="en-US" sz="1400" b="0" i="0" kern="1200">
                          <a:solidFill>
                            <a:schemeClr val="dk1"/>
                          </a:solidFill>
                          <a:effectLst/>
                          <a:latin typeface="+mn-lt"/>
                          <a:ea typeface="+mn-ea"/>
                          <a:cs typeface="+mn-cs"/>
                        </a:rPr>
                        <a:t>Congenital heart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heart’s abnormality which develops before birth.</a:t>
                      </a:r>
                      <a:endParaRPr lang="en-US" sz="1400"/>
                    </a:p>
                  </a:txBody>
                  <a:tcPr marL="71897" marR="71897" marT="35948" marB="35948"/>
                </a:tc>
                <a:extLst>
                  <a:ext uri="{0D108BD9-81ED-4DB2-BD59-A6C34878D82A}">
                    <a16:rowId xmlns:a16="http://schemas.microsoft.com/office/drawing/2014/main" val="2933949905"/>
                  </a:ext>
                </a:extLst>
              </a:tr>
              <a:tr h="1358092">
                <a:tc>
                  <a:txBody>
                    <a:bodyPr/>
                    <a:lstStyle/>
                    <a:p>
                      <a:r>
                        <a:rPr lang="en-US" sz="1400" b="0" i="0" kern="1200">
                          <a:solidFill>
                            <a:schemeClr val="dk1"/>
                          </a:solidFill>
                          <a:effectLst/>
                          <a:latin typeface="+mn-lt"/>
                          <a:ea typeface="+mn-ea"/>
                          <a:cs typeface="+mn-cs"/>
                        </a:rPr>
                        <a:t>Coronary artery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heart’s major blood vessels can Damage or any disease occurs in the blood </a:t>
                      </a:r>
                    </a:p>
                    <a:p>
                      <a:r>
                        <a:rPr lang="en-US" sz="1400" b="0" i="0" kern="1200">
                          <a:solidFill>
                            <a:schemeClr val="dk1"/>
                          </a:solidFill>
                          <a:effectLst/>
                          <a:latin typeface="+mn-lt"/>
                          <a:ea typeface="+mn-ea"/>
                          <a:cs typeface="+mn-cs"/>
                        </a:rPr>
                        <a:t>vessels</a:t>
                      </a:r>
                    </a:p>
                    <a:p>
                      <a:endParaRPr lang="en-US" sz="1400"/>
                    </a:p>
                  </a:txBody>
                  <a:tcPr marL="71897" marR="71897" marT="35948" marB="35948"/>
                </a:tc>
                <a:extLst>
                  <a:ext uri="{0D108BD9-81ED-4DB2-BD59-A6C34878D82A}">
                    <a16:rowId xmlns:a16="http://schemas.microsoft.com/office/drawing/2014/main" val="2095945293"/>
                  </a:ext>
                </a:extLst>
              </a:tr>
              <a:tr h="753204">
                <a:tc>
                  <a:txBody>
                    <a:bodyPr/>
                    <a:lstStyle/>
                    <a:p>
                      <a:r>
                        <a:rPr lang="en-US" sz="1400" b="0" i="0" kern="1200">
                          <a:solidFill>
                            <a:schemeClr val="dk1"/>
                          </a:solidFill>
                          <a:effectLst/>
                          <a:latin typeface="+mn-lt"/>
                          <a:ea typeface="+mn-ea"/>
                          <a:cs typeface="+mn-cs"/>
                        </a:rPr>
                        <a:t>High Blood Pressure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It has a condition that the force of the blood against the artery walls is too high.</a:t>
                      </a:r>
                      <a:endParaRPr lang="en-US" sz="1400"/>
                    </a:p>
                  </a:txBody>
                  <a:tcPr marL="71897" marR="71897" marT="35948" marB="35948"/>
                </a:tc>
                <a:extLst>
                  <a:ext uri="{0D108BD9-81ED-4DB2-BD59-A6C34878D82A}">
                    <a16:rowId xmlns:a16="http://schemas.microsoft.com/office/drawing/2014/main" val="4028529178"/>
                  </a:ext>
                </a:extLst>
              </a:tr>
              <a:tr h="1358092">
                <a:tc>
                  <a:txBody>
                    <a:bodyPr/>
                    <a:lstStyle/>
                    <a:p>
                      <a:r>
                        <a:rPr lang="en-US" sz="1400" b="0" i="0" kern="1200">
                          <a:solidFill>
                            <a:schemeClr val="dk1"/>
                          </a:solidFill>
                          <a:effectLst/>
                          <a:latin typeface="+mn-lt"/>
                          <a:ea typeface="+mn-ea"/>
                          <a:cs typeface="+mn-cs"/>
                        </a:rPr>
                        <a:t>Peripheral artery disease</a:t>
                      </a:r>
                      <a:endParaRPr lang="en-US" sz="1400"/>
                    </a:p>
                  </a:txBody>
                  <a:tcPr marL="71897" marR="71897" marT="35948" marB="35948"/>
                </a:tc>
                <a:tc>
                  <a:txBody>
                    <a:bodyPr/>
                    <a:lstStyle/>
                    <a:p>
                      <a:r>
                        <a:rPr lang="en-US" sz="1400" b="0" i="0" kern="1200">
                          <a:solidFill>
                            <a:schemeClr val="dk1"/>
                          </a:solidFill>
                          <a:effectLst/>
                          <a:latin typeface="+mn-lt"/>
                          <a:ea typeface="+mn-ea"/>
                          <a:cs typeface="+mn-cs"/>
                        </a:rPr>
                        <a:t>The narrowed blood vessels which reduce flow of blood in the limbs, is the </a:t>
                      </a:r>
                    </a:p>
                    <a:p>
                      <a:r>
                        <a:rPr lang="en-US" sz="1400" b="0" i="0" kern="1200">
                          <a:solidFill>
                            <a:schemeClr val="dk1"/>
                          </a:solidFill>
                          <a:effectLst/>
                          <a:latin typeface="+mn-lt"/>
                          <a:ea typeface="+mn-ea"/>
                          <a:cs typeface="+mn-cs"/>
                        </a:rPr>
                        <a:t>circulatory condition. </a:t>
                      </a:r>
                    </a:p>
                    <a:p>
                      <a:endParaRPr lang="en-US" sz="1400"/>
                    </a:p>
                  </a:txBody>
                  <a:tcPr marL="71897" marR="71897" marT="35948" marB="35948"/>
                </a:tc>
                <a:extLst>
                  <a:ext uri="{0D108BD9-81ED-4DB2-BD59-A6C34878D82A}">
                    <a16:rowId xmlns:a16="http://schemas.microsoft.com/office/drawing/2014/main" val="3154699153"/>
                  </a:ext>
                </a:extLst>
              </a:tr>
              <a:tr h="450757">
                <a:tc>
                  <a:txBody>
                    <a:bodyPr/>
                    <a:lstStyle/>
                    <a:p>
                      <a:r>
                        <a:rPr lang="en-US" sz="1400" b="0" i="0" kern="1200">
                          <a:solidFill>
                            <a:schemeClr val="dk1"/>
                          </a:solidFill>
                          <a:effectLst/>
                          <a:latin typeface="+mn-lt"/>
                          <a:ea typeface="+mn-ea"/>
                          <a:cs typeface="+mn-cs"/>
                        </a:rPr>
                        <a:t>Stroke </a:t>
                      </a:r>
                      <a:endParaRPr lang="en-US" sz="1400"/>
                    </a:p>
                  </a:txBody>
                  <a:tcPr marL="71897" marR="71897" marT="35948" marB="35948"/>
                </a:tc>
                <a:tc>
                  <a:txBody>
                    <a:bodyPr/>
                    <a:lstStyle/>
                    <a:p>
                      <a:r>
                        <a:rPr lang="en-US" sz="1400" b="0" i="0" kern="1200">
                          <a:solidFill>
                            <a:schemeClr val="dk1"/>
                          </a:solidFill>
                          <a:effectLst/>
                          <a:latin typeface="+mn-lt"/>
                          <a:ea typeface="+mn-ea"/>
                          <a:cs typeface="+mn-cs"/>
                        </a:rPr>
                        <a:t>Interruption of blood supply occur damage to the brain. </a:t>
                      </a:r>
                      <a:endParaRPr lang="en-US" sz="1400"/>
                    </a:p>
                  </a:txBody>
                  <a:tcPr marL="71897" marR="71897" marT="35948" marB="35948"/>
                </a:tc>
                <a:extLst>
                  <a:ext uri="{0D108BD9-81ED-4DB2-BD59-A6C34878D82A}">
                    <a16:rowId xmlns:a16="http://schemas.microsoft.com/office/drawing/2014/main" val="1250204144"/>
                  </a:ext>
                </a:extLst>
              </a:tr>
            </a:tbl>
          </a:graphicData>
        </a:graphic>
      </p:graphicFrame>
    </p:spTree>
    <p:extLst>
      <p:ext uri="{BB962C8B-B14F-4D97-AF65-F5344CB8AC3E}">
        <p14:creationId xmlns:p14="http://schemas.microsoft.com/office/powerpoint/2010/main" val="3735179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D53516-7A1A-C125-F705-678E8A9AB9AD}"/>
              </a:ext>
            </a:extLst>
          </p:cNvPr>
          <p:cNvSpPr>
            <a:spLocks noGrp="1"/>
          </p:cNvSpPr>
          <p:nvPr>
            <p:ph type="title"/>
          </p:nvPr>
        </p:nvSpPr>
        <p:spPr>
          <a:xfrm>
            <a:off x="135020" y="0"/>
            <a:ext cx="4839316" cy="1643974"/>
          </a:xfrm>
        </p:spPr>
        <p:txBody>
          <a:bodyPr anchor="ctr">
            <a:normAutofit/>
          </a:bodyPr>
          <a:lstStyle/>
          <a:p>
            <a:r>
              <a:rPr lang="en-US" sz="4800" dirty="0">
                <a:solidFill>
                  <a:schemeClr val="accent1"/>
                </a:solidFill>
              </a:rPr>
              <a:t>Naïve Bayes Results:</a:t>
            </a: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F4CE1-7C69-172E-4B2C-087EABD6687C}"/>
              </a:ext>
            </a:extLst>
          </p:cNvPr>
          <p:cNvSpPr>
            <a:spLocks noGrp="1"/>
          </p:cNvSpPr>
          <p:nvPr>
            <p:ph idx="1"/>
          </p:nvPr>
        </p:nvSpPr>
        <p:spPr>
          <a:xfrm>
            <a:off x="5541263" y="0"/>
            <a:ext cx="6007608" cy="1932420"/>
          </a:xfrm>
        </p:spPr>
        <p:txBody>
          <a:bodyPr anchor="ctr">
            <a:normAutofit/>
          </a:bodyPr>
          <a:lstStyle/>
          <a:p>
            <a:r>
              <a:rPr lang="en-US" sz="2200" dirty="0"/>
              <a:t>Accuracy : 0.869</a:t>
            </a:r>
          </a:p>
          <a:p>
            <a:r>
              <a:rPr lang="en-US" sz="2200" dirty="0"/>
              <a:t>Precision:  0.900</a:t>
            </a:r>
          </a:p>
          <a:p>
            <a:r>
              <a:rPr lang="en-US" sz="2200" dirty="0"/>
              <a:t>Recall       :  0.844</a:t>
            </a:r>
          </a:p>
          <a:p>
            <a:r>
              <a:rPr lang="en-US" sz="2200" dirty="0"/>
              <a:t>F1 Score    : 0.871</a:t>
            </a:r>
          </a:p>
          <a:p>
            <a:endParaRPr lang="en-US" sz="2200" dirty="0"/>
          </a:p>
        </p:txBody>
      </p:sp>
      <p:pic>
        <p:nvPicPr>
          <p:cNvPr id="6" name="Picture 5" descr="A screenshot of a computer&#10;&#10;Description automatically generated">
            <a:extLst>
              <a:ext uri="{FF2B5EF4-FFF2-40B4-BE49-F238E27FC236}">
                <a16:creationId xmlns:a16="http://schemas.microsoft.com/office/drawing/2014/main" id="{28C1C85B-7327-E19B-6ABA-54F604D4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3974"/>
            <a:ext cx="7493798" cy="5145931"/>
          </a:xfrm>
          <a:prstGeom prst="rect">
            <a:avLst/>
          </a:prstGeom>
        </p:spPr>
      </p:pic>
      <p:graphicFrame>
        <p:nvGraphicFramePr>
          <p:cNvPr id="4" name="Table 3">
            <a:extLst>
              <a:ext uri="{FF2B5EF4-FFF2-40B4-BE49-F238E27FC236}">
                <a16:creationId xmlns:a16="http://schemas.microsoft.com/office/drawing/2014/main" id="{3EA94238-3F22-DCF1-4CE7-FAC450511933}"/>
              </a:ext>
            </a:extLst>
          </p:cNvPr>
          <p:cNvGraphicFramePr>
            <a:graphicFrameLocks noGrp="1"/>
          </p:cNvGraphicFramePr>
          <p:nvPr>
            <p:extLst>
              <p:ext uri="{D42A27DB-BD31-4B8C-83A1-F6EECF244321}">
                <p14:modId xmlns:p14="http://schemas.microsoft.com/office/powerpoint/2010/main" val="3173838245"/>
              </p:ext>
            </p:extLst>
          </p:nvPr>
        </p:nvGraphicFramePr>
        <p:xfrm>
          <a:off x="7548664" y="2199132"/>
          <a:ext cx="4640287" cy="4658869"/>
        </p:xfrm>
        <a:graphic>
          <a:graphicData uri="http://schemas.openxmlformats.org/drawingml/2006/table">
            <a:tbl>
              <a:tblPr firstRow="1" bandRow="1">
                <a:tableStyleId>{5C22544A-7EE6-4342-B048-85BDC9FD1C3A}</a:tableStyleId>
              </a:tblPr>
              <a:tblGrid>
                <a:gridCol w="1372233">
                  <a:extLst>
                    <a:ext uri="{9D8B030D-6E8A-4147-A177-3AD203B41FA5}">
                      <a16:colId xmlns:a16="http://schemas.microsoft.com/office/drawing/2014/main" val="652633973"/>
                    </a:ext>
                  </a:extLst>
                </a:gridCol>
                <a:gridCol w="919707">
                  <a:extLst>
                    <a:ext uri="{9D8B030D-6E8A-4147-A177-3AD203B41FA5}">
                      <a16:colId xmlns:a16="http://schemas.microsoft.com/office/drawing/2014/main" val="4035101274"/>
                    </a:ext>
                  </a:extLst>
                </a:gridCol>
                <a:gridCol w="1161736">
                  <a:extLst>
                    <a:ext uri="{9D8B030D-6E8A-4147-A177-3AD203B41FA5}">
                      <a16:colId xmlns:a16="http://schemas.microsoft.com/office/drawing/2014/main" val="696751118"/>
                    </a:ext>
                  </a:extLst>
                </a:gridCol>
                <a:gridCol w="1186611">
                  <a:extLst>
                    <a:ext uri="{9D8B030D-6E8A-4147-A177-3AD203B41FA5}">
                      <a16:colId xmlns:a16="http://schemas.microsoft.com/office/drawing/2014/main" val="2978485415"/>
                    </a:ext>
                  </a:extLst>
                </a:gridCol>
              </a:tblGrid>
              <a:tr h="1185632">
                <a:tc>
                  <a:txBody>
                    <a:bodyPr/>
                    <a:lstStyle/>
                    <a:p>
                      <a:endParaRPr lang="en-US" sz="2200"/>
                    </a:p>
                  </a:txBody>
                  <a:tcPr marL="114082" marR="114082" marT="57041" marB="57041"/>
                </a:tc>
                <a:tc>
                  <a:txBody>
                    <a:bodyPr/>
                    <a:lstStyle/>
                    <a:p>
                      <a:endParaRPr lang="en-US" sz="2200" dirty="0"/>
                    </a:p>
                  </a:txBody>
                  <a:tcPr marL="114082" marR="114082" marT="57041" marB="57041"/>
                </a:tc>
                <a:tc>
                  <a:txBody>
                    <a:bodyPr/>
                    <a:lstStyle/>
                    <a:p>
                      <a:r>
                        <a:rPr lang="en-US" sz="2200" dirty="0"/>
                        <a:t>Actual Value</a:t>
                      </a:r>
                    </a:p>
                  </a:txBody>
                  <a:tcPr marL="114082" marR="114082" marT="57041" marB="57041"/>
                </a:tc>
                <a:tc>
                  <a:txBody>
                    <a:bodyPr/>
                    <a:lstStyle/>
                    <a:p>
                      <a:r>
                        <a:rPr lang="en-US" sz="2200"/>
                        <a:t>Actual Value</a:t>
                      </a:r>
                    </a:p>
                  </a:txBody>
                  <a:tcPr marL="114082" marR="114082" marT="57041" marB="57041"/>
                </a:tc>
                <a:extLst>
                  <a:ext uri="{0D108BD9-81ED-4DB2-BD59-A6C34878D82A}">
                    <a16:rowId xmlns:a16="http://schemas.microsoft.com/office/drawing/2014/main" val="3183480467"/>
                  </a:ext>
                </a:extLst>
              </a:tr>
              <a:tr h="1101973">
                <a:tc>
                  <a:txBody>
                    <a:bodyPr/>
                    <a:lstStyle/>
                    <a:p>
                      <a:endParaRPr lang="en-US" sz="2200"/>
                    </a:p>
                  </a:txBody>
                  <a:tcPr marL="114082" marR="114082" marT="57041" marB="57041"/>
                </a:tc>
                <a:tc>
                  <a:txBody>
                    <a:bodyPr/>
                    <a:lstStyle/>
                    <a:p>
                      <a:endParaRPr lang="en-US" sz="2200"/>
                    </a:p>
                  </a:txBody>
                  <a:tcPr marL="114082" marR="114082" marT="57041" marB="57041"/>
                </a:tc>
                <a:tc>
                  <a:txBody>
                    <a:bodyPr/>
                    <a:lstStyle/>
                    <a:p>
                      <a:r>
                        <a:rPr lang="en-US" sz="2200"/>
                        <a:t>Positive </a:t>
                      </a:r>
                    </a:p>
                  </a:txBody>
                  <a:tcPr marL="114082" marR="114082" marT="57041" marB="57041"/>
                </a:tc>
                <a:tc>
                  <a:txBody>
                    <a:bodyPr/>
                    <a:lstStyle/>
                    <a:p>
                      <a:r>
                        <a:rPr lang="en-US" sz="2200"/>
                        <a:t>Negative</a:t>
                      </a:r>
                    </a:p>
                  </a:txBody>
                  <a:tcPr marL="114082" marR="114082" marT="57041" marB="57041"/>
                </a:tc>
                <a:extLst>
                  <a:ext uri="{0D108BD9-81ED-4DB2-BD59-A6C34878D82A}">
                    <a16:rowId xmlns:a16="http://schemas.microsoft.com/office/drawing/2014/main" val="2542007547"/>
                  </a:ext>
                </a:extLst>
              </a:tr>
              <a:tr h="1185632">
                <a:tc>
                  <a:txBody>
                    <a:bodyPr/>
                    <a:lstStyle/>
                    <a:p>
                      <a:r>
                        <a:rPr lang="en-US" sz="2200"/>
                        <a:t>Predicated Values</a:t>
                      </a:r>
                    </a:p>
                  </a:txBody>
                  <a:tcPr marL="114082" marR="114082" marT="57041" marB="57041"/>
                </a:tc>
                <a:tc>
                  <a:txBody>
                    <a:bodyPr/>
                    <a:lstStyle/>
                    <a:p>
                      <a:r>
                        <a:rPr lang="en-US" sz="2200" dirty="0"/>
                        <a:t>True</a:t>
                      </a:r>
                    </a:p>
                  </a:txBody>
                  <a:tcPr marL="114082" marR="114082" marT="57041" marB="57041"/>
                </a:tc>
                <a:tc>
                  <a:txBody>
                    <a:bodyPr/>
                    <a:lstStyle/>
                    <a:p>
                      <a:r>
                        <a:rPr lang="en-US" sz="2200"/>
                        <a:t>TP: 27</a:t>
                      </a:r>
                    </a:p>
                  </a:txBody>
                  <a:tcPr marL="114082" marR="114082" marT="57041" marB="57041"/>
                </a:tc>
                <a:tc>
                  <a:txBody>
                    <a:bodyPr/>
                    <a:lstStyle/>
                    <a:p>
                      <a:r>
                        <a:rPr lang="en-US" sz="2200" dirty="0"/>
                        <a:t>FN: 26</a:t>
                      </a:r>
                    </a:p>
                  </a:txBody>
                  <a:tcPr marL="114082" marR="114082" marT="57041" marB="57041"/>
                </a:tc>
                <a:extLst>
                  <a:ext uri="{0D108BD9-81ED-4DB2-BD59-A6C34878D82A}">
                    <a16:rowId xmlns:a16="http://schemas.microsoft.com/office/drawing/2014/main" val="804470886"/>
                  </a:ext>
                </a:extLst>
              </a:tr>
              <a:tr h="1185632">
                <a:tc>
                  <a:txBody>
                    <a:bodyPr/>
                    <a:lstStyle/>
                    <a:p>
                      <a:r>
                        <a:rPr lang="en-US" sz="2200"/>
                        <a:t>Predicated Values</a:t>
                      </a:r>
                    </a:p>
                  </a:txBody>
                  <a:tcPr marL="114082" marR="114082" marT="57041" marB="57041"/>
                </a:tc>
                <a:tc>
                  <a:txBody>
                    <a:bodyPr/>
                    <a:lstStyle/>
                    <a:p>
                      <a:r>
                        <a:rPr lang="en-US" sz="2200" dirty="0"/>
                        <a:t>False</a:t>
                      </a:r>
                    </a:p>
                  </a:txBody>
                  <a:tcPr marL="114082" marR="114082" marT="57041" marB="57041"/>
                </a:tc>
                <a:tc>
                  <a:txBody>
                    <a:bodyPr/>
                    <a:lstStyle/>
                    <a:p>
                      <a:r>
                        <a:rPr lang="en-US" sz="2200"/>
                        <a:t>FP: 3</a:t>
                      </a:r>
                    </a:p>
                  </a:txBody>
                  <a:tcPr marL="114082" marR="114082" marT="57041" marB="57041"/>
                </a:tc>
                <a:tc>
                  <a:txBody>
                    <a:bodyPr/>
                    <a:lstStyle/>
                    <a:p>
                      <a:r>
                        <a:rPr lang="en-US" sz="2200" dirty="0"/>
                        <a:t>TN: 5</a:t>
                      </a:r>
                    </a:p>
                  </a:txBody>
                  <a:tcPr marL="114082" marR="114082" marT="57041" marB="57041"/>
                </a:tc>
                <a:extLst>
                  <a:ext uri="{0D108BD9-81ED-4DB2-BD59-A6C34878D82A}">
                    <a16:rowId xmlns:a16="http://schemas.microsoft.com/office/drawing/2014/main" val="563491055"/>
                  </a:ext>
                </a:extLst>
              </a:tr>
            </a:tbl>
          </a:graphicData>
        </a:graphic>
      </p:graphicFrame>
    </p:spTree>
    <p:extLst>
      <p:ext uri="{BB962C8B-B14F-4D97-AF65-F5344CB8AC3E}">
        <p14:creationId xmlns:p14="http://schemas.microsoft.com/office/powerpoint/2010/main" val="1585735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B9D57-0338-1476-F23F-0E1A66D78ED7}"/>
              </a:ext>
            </a:extLst>
          </p:cNvPr>
          <p:cNvSpPr>
            <a:spLocks noGrp="1"/>
          </p:cNvSpPr>
          <p:nvPr>
            <p:ph type="title"/>
          </p:nvPr>
        </p:nvSpPr>
        <p:spPr>
          <a:xfrm>
            <a:off x="838198" y="547815"/>
            <a:ext cx="5167185" cy="1680519"/>
          </a:xfrm>
        </p:spPr>
        <p:txBody>
          <a:bodyPr>
            <a:normAutofit/>
          </a:bodyPr>
          <a:lstStyle/>
          <a:p>
            <a:r>
              <a:rPr lang="en-US" sz="4000" dirty="0">
                <a:solidFill>
                  <a:schemeClr val="accent1"/>
                </a:solidFill>
              </a:rPr>
              <a:t>KNN RESULTS:</a:t>
            </a:r>
          </a:p>
        </p:txBody>
      </p:sp>
      <p:sp>
        <p:nvSpPr>
          <p:cNvPr id="3" name="Content Placeholder 2">
            <a:extLst>
              <a:ext uri="{FF2B5EF4-FFF2-40B4-BE49-F238E27FC236}">
                <a16:creationId xmlns:a16="http://schemas.microsoft.com/office/drawing/2014/main" id="{0AA41EC1-47C7-4F34-AD74-0A9DCD18C8BE}"/>
              </a:ext>
            </a:extLst>
          </p:cNvPr>
          <p:cNvSpPr>
            <a:spLocks noGrp="1"/>
          </p:cNvSpPr>
          <p:nvPr>
            <p:ph idx="1"/>
          </p:nvPr>
        </p:nvSpPr>
        <p:spPr>
          <a:xfrm>
            <a:off x="6186619" y="547815"/>
            <a:ext cx="5178960" cy="1680519"/>
          </a:xfrm>
        </p:spPr>
        <p:txBody>
          <a:bodyPr anchor="ctr">
            <a:normAutofit/>
          </a:bodyPr>
          <a:lstStyle/>
          <a:p>
            <a:r>
              <a:rPr lang="en-US" sz="2000"/>
              <a:t>Accuracy : 0.639</a:t>
            </a:r>
          </a:p>
          <a:p>
            <a:r>
              <a:rPr lang="en-US" sz="2000"/>
              <a:t>Precision : 0.4666</a:t>
            </a:r>
          </a:p>
          <a:p>
            <a:r>
              <a:rPr lang="en-US" sz="2000"/>
              <a:t>Recall       : 0.76</a:t>
            </a:r>
          </a:p>
          <a:p>
            <a:r>
              <a:rPr lang="en-US" sz="2000"/>
              <a:t>F1 Score   :  </a:t>
            </a:r>
          </a:p>
          <a:p>
            <a:endParaRPr lang="en-US" sz="2000"/>
          </a:p>
        </p:txBody>
      </p:sp>
      <p:pic>
        <p:nvPicPr>
          <p:cNvPr id="7" name="Picture 6" descr="A screenshot of a computer program&#10;&#10;Description automatically generated">
            <a:extLst>
              <a:ext uri="{FF2B5EF4-FFF2-40B4-BE49-F238E27FC236}">
                <a16:creationId xmlns:a16="http://schemas.microsoft.com/office/drawing/2014/main" id="{291668AB-3298-F58A-A278-A83F40DA8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11536"/>
            <a:ext cx="6351969" cy="3564361"/>
          </a:xfrm>
          <a:prstGeom prst="rect">
            <a:avLst/>
          </a:prstGeom>
        </p:spPr>
      </p:pic>
      <p:graphicFrame>
        <p:nvGraphicFramePr>
          <p:cNvPr id="5" name="Table 4">
            <a:extLst>
              <a:ext uri="{FF2B5EF4-FFF2-40B4-BE49-F238E27FC236}">
                <a16:creationId xmlns:a16="http://schemas.microsoft.com/office/drawing/2014/main" id="{D4D78D38-D10C-3E4F-35FE-33CF8581760F}"/>
              </a:ext>
            </a:extLst>
          </p:cNvPr>
          <p:cNvGraphicFramePr>
            <a:graphicFrameLocks noGrp="1"/>
          </p:cNvGraphicFramePr>
          <p:nvPr>
            <p:extLst>
              <p:ext uri="{D42A27DB-BD31-4B8C-83A1-F6EECF244321}">
                <p14:modId xmlns:p14="http://schemas.microsoft.com/office/powerpoint/2010/main" val="3628317026"/>
              </p:ext>
            </p:extLst>
          </p:nvPr>
        </p:nvGraphicFramePr>
        <p:xfrm>
          <a:off x="6429983" y="2913634"/>
          <a:ext cx="5680954" cy="3827635"/>
        </p:xfrm>
        <a:graphic>
          <a:graphicData uri="http://schemas.openxmlformats.org/drawingml/2006/table">
            <a:tbl>
              <a:tblPr firstRow="1" bandRow="1">
                <a:tableStyleId>{5C22544A-7EE6-4342-B048-85BDC9FD1C3A}</a:tableStyleId>
              </a:tblPr>
              <a:tblGrid>
                <a:gridCol w="1734976">
                  <a:extLst>
                    <a:ext uri="{9D8B030D-6E8A-4147-A177-3AD203B41FA5}">
                      <a16:colId xmlns:a16="http://schemas.microsoft.com/office/drawing/2014/main" val="974979030"/>
                    </a:ext>
                  </a:extLst>
                </a:gridCol>
                <a:gridCol w="1071052">
                  <a:extLst>
                    <a:ext uri="{9D8B030D-6E8A-4147-A177-3AD203B41FA5}">
                      <a16:colId xmlns:a16="http://schemas.microsoft.com/office/drawing/2014/main" val="2533853457"/>
                    </a:ext>
                  </a:extLst>
                </a:gridCol>
                <a:gridCol w="1374828">
                  <a:extLst>
                    <a:ext uri="{9D8B030D-6E8A-4147-A177-3AD203B41FA5}">
                      <a16:colId xmlns:a16="http://schemas.microsoft.com/office/drawing/2014/main" val="1411026311"/>
                    </a:ext>
                  </a:extLst>
                </a:gridCol>
                <a:gridCol w="1500098">
                  <a:extLst>
                    <a:ext uri="{9D8B030D-6E8A-4147-A177-3AD203B41FA5}">
                      <a16:colId xmlns:a16="http://schemas.microsoft.com/office/drawing/2014/main" val="1387973646"/>
                    </a:ext>
                  </a:extLst>
                </a:gridCol>
              </a:tblGrid>
              <a:tr h="1064831">
                <a:tc>
                  <a:txBody>
                    <a:bodyPr/>
                    <a:lstStyle/>
                    <a:p>
                      <a:endParaRPr lang="en-US" sz="2000"/>
                    </a:p>
                  </a:txBody>
                  <a:tcPr marL="102546" marR="102546" marT="51273" marB="51273"/>
                </a:tc>
                <a:tc>
                  <a:txBody>
                    <a:bodyPr/>
                    <a:lstStyle/>
                    <a:p>
                      <a:endParaRPr lang="en-US" sz="2000"/>
                    </a:p>
                  </a:txBody>
                  <a:tcPr marL="102546" marR="102546" marT="51273" marB="51273"/>
                </a:tc>
                <a:tc>
                  <a:txBody>
                    <a:bodyPr/>
                    <a:lstStyle/>
                    <a:p>
                      <a:r>
                        <a:rPr lang="en-US" sz="2000"/>
                        <a:t>Actual Value</a:t>
                      </a:r>
                    </a:p>
                  </a:txBody>
                  <a:tcPr marL="102546" marR="102546" marT="51273" marB="51273"/>
                </a:tc>
                <a:tc>
                  <a:txBody>
                    <a:bodyPr/>
                    <a:lstStyle/>
                    <a:p>
                      <a:r>
                        <a:rPr lang="en-US" sz="2000" dirty="0"/>
                        <a:t>Actual Value</a:t>
                      </a:r>
                    </a:p>
                  </a:txBody>
                  <a:tcPr marL="102546" marR="102546" marT="51273" marB="51273"/>
                </a:tc>
                <a:extLst>
                  <a:ext uri="{0D108BD9-81ED-4DB2-BD59-A6C34878D82A}">
                    <a16:rowId xmlns:a16="http://schemas.microsoft.com/office/drawing/2014/main" val="3777095797"/>
                  </a:ext>
                </a:extLst>
              </a:tr>
              <a:tr h="633142">
                <a:tc>
                  <a:txBody>
                    <a:bodyPr/>
                    <a:lstStyle/>
                    <a:p>
                      <a:endParaRPr lang="en-US" sz="2000"/>
                    </a:p>
                  </a:txBody>
                  <a:tcPr marL="102546" marR="102546" marT="51273" marB="51273"/>
                </a:tc>
                <a:tc>
                  <a:txBody>
                    <a:bodyPr/>
                    <a:lstStyle/>
                    <a:p>
                      <a:endParaRPr lang="en-US" sz="2000"/>
                    </a:p>
                  </a:txBody>
                  <a:tcPr marL="102546" marR="102546" marT="51273" marB="51273"/>
                </a:tc>
                <a:tc>
                  <a:txBody>
                    <a:bodyPr/>
                    <a:lstStyle/>
                    <a:p>
                      <a:r>
                        <a:rPr lang="en-US" sz="2000"/>
                        <a:t>Positive</a:t>
                      </a:r>
                    </a:p>
                  </a:txBody>
                  <a:tcPr marL="102546" marR="102546" marT="51273" marB="51273"/>
                </a:tc>
                <a:tc>
                  <a:txBody>
                    <a:bodyPr/>
                    <a:lstStyle/>
                    <a:p>
                      <a:r>
                        <a:rPr lang="en-US" sz="2000"/>
                        <a:t>Negative</a:t>
                      </a:r>
                    </a:p>
                  </a:txBody>
                  <a:tcPr marL="102546" marR="102546" marT="51273" marB="51273"/>
                </a:tc>
                <a:extLst>
                  <a:ext uri="{0D108BD9-81ED-4DB2-BD59-A6C34878D82A}">
                    <a16:rowId xmlns:a16="http://schemas.microsoft.com/office/drawing/2014/main" val="1301079845"/>
                  </a:ext>
                </a:extLst>
              </a:tr>
              <a:tr h="1064831">
                <a:tc>
                  <a:txBody>
                    <a:bodyPr/>
                    <a:lstStyle/>
                    <a:p>
                      <a:r>
                        <a:rPr lang="en-US" sz="2000" dirty="0"/>
                        <a:t>Predicated Value</a:t>
                      </a:r>
                    </a:p>
                  </a:txBody>
                  <a:tcPr marL="102546" marR="102546" marT="51273" marB="51273"/>
                </a:tc>
                <a:tc>
                  <a:txBody>
                    <a:bodyPr/>
                    <a:lstStyle/>
                    <a:p>
                      <a:r>
                        <a:rPr lang="en-US" sz="2000" dirty="0"/>
                        <a:t>True</a:t>
                      </a:r>
                    </a:p>
                  </a:txBody>
                  <a:tcPr marL="102546" marR="102546" marT="51273" marB="51273"/>
                </a:tc>
                <a:tc>
                  <a:txBody>
                    <a:bodyPr/>
                    <a:lstStyle/>
                    <a:p>
                      <a:r>
                        <a:rPr lang="en-US" sz="2000" dirty="0"/>
                        <a:t>TP:14</a:t>
                      </a:r>
                    </a:p>
                  </a:txBody>
                  <a:tcPr marL="102546" marR="102546" marT="51273" marB="51273"/>
                </a:tc>
                <a:tc>
                  <a:txBody>
                    <a:bodyPr/>
                    <a:lstStyle/>
                    <a:p>
                      <a:r>
                        <a:rPr lang="en-US" sz="2000" dirty="0"/>
                        <a:t>FN:16</a:t>
                      </a:r>
                    </a:p>
                  </a:txBody>
                  <a:tcPr marL="102546" marR="102546" marT="51273" marB="51273"/>
                </a:tc>
                <a:extLst>
                  <a:ext uri="{0D108BD9-81ED-4DB2-BD59-A6C34878D82A}">
                    <a16:rowId xmlns:a16="http://schemas.microsoft.com/office/drawing/2014/main" val="3057998662"/>
                  </a:ext>
                </a:extLst>
              </a:tr>
              <a:tr h="1064831">
                <a:tc>
                  <a:txBody>
                    <a:bodyPr/>
                    <a:lstStyle/>
                    <a:p>
                      <a:r>
                        <a:rPr lang="en-US" sz="2000"/>
                        <a:t>Predicated Value</a:t>
                      </a:r>
                    </a:p>
                  </a:txBody>
                  <a:tcPr marL="102546" marR="102546" marT="51273" marB="51273"/>
                </a:tc>
                <a:tc>
                  <a:txBody>
                    <a:bodyPr/>
                    <a:lstStyle/>
                    <a:p>
                      <a:r>
                        <a:rPr lang="en-US" sz="2000" dirty="0"/>
                        <a:t>False</a:t>
                      </a:r>
                    </a:p>
                  </a:txBody>
                  <a:tcPr marL="102546" marR="102546" marT="51273" marB="51273"/>
                </a:tc>
                <a:tc>
                  <a:txBody>
                    <a:bodyPr/>
                    <a:lstStyle/>
                    <a:p>
                      <a:r>
                        <a:rPr lang="en-US" sz="2000" dirty="0"/>
                        <a:t>FP:6</a:t>
                      </a:r>
                    </a:p>
                  </a:txBody>
                  <a:tcPr marL="102546" marR="102546" marT="51273" marB="51273"/>
                </a:tc>
                <a:tc>
                  <a:txBody>
                    <a:bodyPr/>
                    <a:lstStyle/>
                    <a:p>
                      <a:r>
                        <a:rPr lang="en-US" sz="2000" dirty="0"/>
                        <a:t>TN:25</a:t>
                      </a:r>
                    </a:p>
                  </a:txBody>
                  <a:tcPr marL="102546" marR="102546" marT="51273" marB="51273"/>
                </a:tc>
                <a:extLst>
                  <a:ext uri="{0D108BD9-81ED-4DB2-BD59-A6C34878D82A}">
                    <a16:rowId xmlns:a16="http://schemas.microsoft.com/office/drawing/2014/main" val="3157195280"/>
                  </a:ext>
                </a:extLst>
              </a:tr>
            </a:tbl>
          </a:graphicData>
        </a:graphic>
      </p:graphicFrame>
    </p:spTree>
    <p:extLst>
      <p:ext uri="{BB962C8B-B14F-4D97-AF65-F5344CB8AC3E}">
        <p14:creationId xmlns:p14="http://schemas.microsoft.com/office/powerpoint/2010/main" val="4110111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5DE1F5-CA22-9986-0447-078FEAD347E7}"/>
              </a:ext>
            </a:extLst>
          </p:cNvPr>
          <p:cNvSpPr>
            <a:spLocks noGrp="1"/>
          </p:cNvSpPr>
          <p:nvPr>
            <p:ph type="title"/>
          </p:nvPr>
        </p:nvSpPr>
        <p:spPr>
          <a:xfrm>
            <a:off x="1051560" y="586822"/>
            <a:ext cx="3657600" cy="1645920"/>
          </a:xfrm>
        </p:spPr>
        <p:txBody>
          <a:bodyPr>
            <a:normAutofit/>
          </a:bodyPr>
          <a:lstStyle/>
          <a:p>
            <a:r>
              <a:rPr lang="en-US" sz="3200" dirty="0">
                <a:solidFill>
                  <a:schemeClr val="accent1"/>
                </a:solidFill>
              </a:rPr>
              <a:t>DECISION TREE RESULTS:</a:t>
            </a:r>
          </a:p>
        </p:txBody>
      </p:sp>
      <p:sp>
        <p:nvSpPr>
          <p:cNvPr id="15"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B7AFC8-3713-421B-A0A9-81C68D606500}"/>
              </a:ext>
            </a:extLst>
          </p:cNvPr>
          <p:cNvSpPr>
            <a:spLocks noGrp="1"/>
          </p:cNvSpPr>
          <p:nvPr>
            <p:ph idx="1"/>
          </p:nvPr>
        </p:nvSpPr>
        <p:spPr>
          <a:xfrm>
            <a:off x="5250106" y="586822"/>
            <a:ext cx="6106742" cy="1645920"/>
          </a:xfrm>
        </p:spPr>
        <p:txBody>
          <a:bodyPr anchor="ctr">
            <a:normAutofit/>
          </a:bodyPr>
          <a:lstStyle/>
          <a:p>
            <a:r>
              <a:rPr lang="en-US" sz="1800"/>
              <a:t>ACCURACY: 0.8033 </a:t>
            </a:r>
          </a:p>
          <a:p>
            <a:r>
              <a:rPr lang="en-US" sz="1800"/>
              <a:t>RECALL: 0.7666 </a:t>
            </a:r>
          </a:p>
          <a:p>
            <a:r>
              <a:rPr lang="en-US" sz="1800"/>
              <a:t>PRECISION: 0.821</a:t>
            </a:r>
          </a:p>
          <a:p>
            <a:r>
              <a:rPr lang="en-US" sz="1800"/>
              <a:t>F1 Score : 0.271</a:t>
            </a:r>
          </a:p>
        </p:txBody>
      </p:sp>
      <p:pic>
        <p:nvPicPr>
          <p:cNvPr id="6" name="Picture 5" descr="A screenshot of a computer&#10;&#10;Description automatically generated">
            <a:extLst>
              <a:ext uri="{FF2B5EF4-FFF2-40B4-BE49-F238E27FC236}">
                <a16:creationId xmlns:a16="http://schemas.microsoft.com/office/drawing/2014/main" id="{53F0DD06-1152-7B1D-F95C-85BB85182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4439"/>
            <a:ext cx="6485105" cy="4403561"/>
          </a:xfrm>
          <a:prstGeom prst="rect">
            <a:avLst/>
          </a:prstGeom>
        </p:spPr>
      </p:pic>
      <p:graphicFrame>
        <p:nvGraphicFramePr>
          <p:cNvPr id="4" name="Table 3">
            <a:extLst>
              <a:ext uri="{FF2B5EF4-FFF2-40B4-BE49-F238E27FC236}">
                <a16:creationId xmlns:a16="http://schemas.microsoft.com/office/drawing/2014/main" id="{2C04DEF2-307A-E9ED-A2DA-45CB3BC2F767}"/>
              </a:ext>
            </a:extLst>
          </p:cNvPr>
          <p:cNvGraphicFramePr>
            <a:graphicFrameLocks noGrp="1"/>
          </p:cNvGraphicFramePr>
          <p:nvPr>
            <p:extLst>
              <p:ext uri="{D42A27DB-BD31-4B8C-83A1-F6EECF244321}">
                <p14:modId xmlns:p14="http://schemas.microsoft.com/office/powerpoint/2010/main" val="3189732648"/>
              </p:ext>
            </p:extLst>
          </p:nvPr>
        </p:nvGraphicFramePr>
        <p:xfrm>
          <a:off x="6614809" y="3015133"/>
          <a:ext cx="5447488" cy="3706681"/>
        </p:xfrm>
        <a:graphic>
          <a:graphicData uri="http://schemas.openxmlformats.org/drawingml/2006/table">
            <a:tbl>
              <a:tblPr firstRow="1" bandRow="1">
                <a:tableStyleId>{5C22544A-7EE6-4342-B048-85BDC9FD1C3A}</a:tableStyleId>
              </a:tblPr>
              <a:tblGrid>
                <a:gridCol w="1661844">
                  <a:extLst>
                    <a:ext uri="{9D8B030D-6E8A-4147-A177-3AD203B41FA5}">
                      <a16:colId xmlns:a16="http://schemas.microsoft.com/office/drawing/2014/main" val="4003437477"/>
                    </a:ext>
                  </a:extLst>
                </a:gridCol>
                <a:gridCol w="1031903">
                  <a:extLst>
                    <a:ext uri="{9D8B030D-6E8A-4147-A177-3AD203B41FA5}">
                      <a16:colId xmlns:a16="http://schemas.microsoft.com/office/drawing/2014/main" val="2097101048"/>
                    </a:ext>
                  </a:extLst>
                </a:gridCol>
                <a:gridCol w="1316876">
                  <a:extLst>
                    <a:ext uri="{9D8B030D-6E8A-4147-A177-3AD203B41FA5}">
                      <a16:colId xmlns:a16="http://schemas.microsoft.com/office/drawing/2014/main" val="2764741255"/>
                    </a:ext>
                  </a:extLst>
                </a:gridCol>
                <a:gridCol w="1436865">
                  <a:extLst>
                    <a:ext uri="{9D8B030D-6E8A-4147-A177-3AD203B41FA5}">
                      <a16:colId xmlns:a16="http://schemas.microsoft.com/office/drawing/2014/main" val="1356060862"/>
                    </a:ext>
                  </a:extLst>
                </a:gridCol>
              </a:tblGrid>
              <a:tr h="1031182">
                <a:tc>
                  <a:txBody>
                    <a:bodyPr/>
                    <a:lstStyle/>
                    <a:p>
                      <a:endParaRPr lang="en-US" sz="2200"/>
                    </a:p>
                  </a:txBody>
                  <a:tcPr marL="109488" marR="109488" marT="54744" marB="54744"/>
                </a:tc>
                <a:tc>
                  <a:txBody>
                    <a:bodyPr/>
                    <a:lstStyle/>
                    <a:p>
                      <a:endParaRPr lang="en-US" sz="2200"/>
                    </a:p>
                  </a:txBody>
                  <a:tcPr marL="109488" marR="109488" marT="54744" marB="54744"/>
                </a:tc>
                <a:tc>
                  <a:txBody>
                    <a:bodyPr/>
                    <a:lstStyle/>
                    <a:p>
                      <a:r>
                        <a:rPr lang="en-US" sz="2200"/>
                        <a:t>Actual Value</a:t>
                      </a:r>
                    </a:p>
                  </a:txBody>
                  <a:tcPr marL="109488" marR="109488" marT="54744" marB="54744"/>
                </a:tc>
                <a:tc>
                  <a:txBody>
                    <a:bodyPr/>
                    <a:lstStyle/>
                    <a:p>
                      <a:r>
                        <a:rPr lang="en-US" sz="2200"/>
                        <a:t>Actual Value</a:t>
                      </a:r>
                    </a:p>
                  </a:txBody>
                  <a:tcPr marL="109488" marR="109488" marT="54744" marB="54744"/>
                </a:tc>
                <a:extLst>
                  <a:ext uri="{0D108BD9-81ED-4DB2-BD59-A6C34878D82A}">
                    <a16:rowId xmlns:a16="http://schemas.microsoft.com/office/drawing/2014/main" val="3512199193"/>
                  </a:ext>
                </a:extLst>
              </a:tr>
              <a:tr h="613135">
                <a:tc>
                  <a:txBody>
                    <a:bodyPr/>
                    <a:lstStyle/>
                    <a:p>
                      <a:endParaRPr lang="en-US" sz="2200"/>
                    </a:p>
                  </a:txBody>
                  <a:tcPr marL="109488" marR="109488" marT="54744" marB="54744"/>
                </a:tc>
                <a:tc>
                  <a:txBody>
                    <a:bodyPr/>
                    <a:lstStyle/>
                    <a:p>
                      <a:endParaRPr lang="en-US" sz="2200"/>
                    </a:p>
                  </a:txBody>
                  <a:tcPr marL="109488" marR="109488" marT="54744" marB="54744"/>
                </a:tc>
                <a:tc>
                  <a:txBody>
                    <a:bodyPr/>
                    <a:lstStyle/>
                    <a:p>
                      <a:r>
                        <a:rPr lang="en-US" sz="2200"/>
                        <a:t>Positive</a:t>
                      </a:r>
                    </a:p>
                  </a:txBody>
                  <a:tcPr marL="109488" marR="109488" marT="54744" marB="54744"/>
                </a:tc>
                <a:tc>
                  <a:txBody>
                    <a:bodyPr/>
                    <a:lstStyle/>
                    <a:p>
                      <a:r>
                        <a:rPr lang="en-US" sz="2200"/>
                        <a:t>Negative</a:t>
                      </a:r>
                    </a:p>
                  </a:txBody>
                  <a:tcPr marL="109488" marR="109488" marT="54744" marB="54744"/>
                </a:tc>
                <a:extLst>
                  <a:ext uri="{0D108BD9-81ED-4DB2-BD59-A6C34878D82A}">
                    <a16:rowId xmlns:a16="http://schemas.microsoft.com/office/drawing/2014/main" val="541592847"/>
                  </a:ext>
                </a:extLst>
              </a:tr>
              <a:tr h="1031182">
                <a:tc>
                  <a:txBody>
                    <a:bodyPr/>
                    <a:lstStyle/>
                    <a:p>
                      <a:r>
                        <a:rPr lang="en-US" sz="2200"/>
                        <a:t>Predicated Values</a:t>
                      </a:r>
                    </a:p>
                  </a:txBody>
                  <a:tcPr marL="109488" marR="109488" marT="54744" marB="54744"/>
                </a:tc>
                <a:tc>
                  <a:txBody>
                    <a:bodyPr/>
                    <a:lstStyle/>
                    <a:p>
                      <a:r>
                        <a:rPr lang="en-US" sz="2200" dirty="0"/>
                        <a:t>True</a:t>
                      </a:r>
                    </a:p>
                  </a:txBody>
                  <a:tcPr marL="109488" marR="109488" marT="54744" marB="54744"/>
                </a:tc>
                <a:tc>
                  <a:txBody>
                    <a:bodyPr/>
                    <a:lstStyle/>
                    <a:p>
                      <a:r>
                        <a:rPr lang="en-US" sz="2200"/>
                        <a:t>TP: 23</a:t>
                      </a:r>
                    </a:p>
                  </a:txBody>
                  <a:tcPr marL="109488" marR="109488" marT="54744" marB="54744"/>
                </a:tc>
                <a:tc>
                  <a:txBody>
                    <a:bodyPr/>
                    <a:lstStyle/>
                    <a:p>
                      <a:r>
                        <a:rPr lang="en-US" sz="2200"/>
                        <a:t>TN: 7</a:t>
                      </a:r>
                    </a:p>
                  </a:txBody>
                  <a:tcPr marL="109488" marR="109488" marT="54744" marB="54744"/>
                </a:tc>
                <a:extLst>
                  <a:ext uri="{0D108BD9-81ED-4DB2-BD59-A6C34878D82A}">
                    <a16:rowId xmlns:a16="http://schemas.microsoft.com/office/drawing/2014/main" val="2742030055"/>
                  </a:ext>
                </a:extLst>
              </a:tr>
              <a:tr h="1031182">
                <a:tc>
                  <a:txBody>
                    <a:bodyPr/>
                    <a:lstStyle/>
                    <a:p>
                      <a:r>
                        <a:rPr lang="en-US" sz="2200"/>
                        <a:t>Predicated Values</a:t>
                      </a:r>
                    </a:p>
                  </a:txBody>
                  <a:tcPr marL="109488" marR="109488" marT="54744" marB="54744"/>
                </a:tc>
                <a:tc>
                  <a:txBody>
                    <a:bodyPr/>
                    <a:lstStyle/>
                    <a:p>
                      <a:r>
                        <a:rPr lang="en-US" sz="2200"/>
                        <a:t>False</a:t>
                      </a:r>
                    </a:p>
                  </a:txBody>
                  <a:tcPr marL="109488" marR="109488" marT="54744" marB="54744"/>
                </a:tc>
                <a:tc>
                  <a:txBody>
                    <a:bodyPr/>
                    <a:lstStyle/>
                    <a:p>
                      <a:r>
                        <a:rPr lang="en-US" sz="2200"/>
                        <a:t>FP: 5</a:t>
                      </a:r>
                    </a:p>
                  </a:txBody>
                  <a:tcPr marL="109488" marR="109488" marT="54744" marB="54744"/>
                </a:tc>
                <a:tc>
                  <a:txBody>
                    <a:bodyPr/>
                    <a:lstStyle/>
                    <a:p>
                      <a:r>
                        <a:rPr lang="en-US" sz="2200" dirty="0"/>
                        <a:t>FN: 26</a:t>
                      </a:r>
                    </a:p>
                  </a:txBody>
                  <a:tcPr marL="109488" marR="109488" marT="54744" marB="54744"/>
                </a:tc>
                <a:extLst>
                  <a:ext uri="{0D108BD9-81ED-4DB2-BD59-A6C34878D82A}">
                    <a16:rowId xmlns:a16="http://schemas.microsoft.com/office/drawing/2014/main" val="3571838365"/>
                  </a:ext>
                </a:extLst>
              </a:tr>
            </a:tbl>
          </a:graphicData>
        </a:graphic>
      </p:graphicFrame>
    </p:spTree>
    <p:extLst>
      <p:ext uri="{BB962C8B-B14F-4D97-AF65-F5344CB8AC3E}">
        <p14:creationId xmlns:p14="http://schemas.microsoft.com/office/powerpoint/2010/main" val="1519146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7CBBA-5D36-3650-7C37-CA83262D7EF1}"/>
              </a:ext>
            </a:extLst>
          </p:cNvPr>
          <p:cNvSpPr>
            <a:spLocks noGrp="1"/>
          </p:cNvSpPr>
          <p:nvPr>
            <p:ph type="title"/>
          </p:nvPr>
        </p:nvSpPr>
        <p:spPr>
          <a:xfrm>
            <a:off x="233464" y="107005"/>
            <a:ext cx="5771919" cy="2121330"/>
          </a:xfrm>
        </p:spPr>
        <p:txBody>
          <a:bodyPr>
            <a:normAutofit/>
          </a:bodyPr>
          <a:lstStyle/>
          <a:p>
            <a:r>
              <a:rPr lang="en-US" sz="4000" dirty="0">
                <a:solidFill>
                  <a:schemeClr val="accent1"/>
                </a:solidFill>
              </a:rPr>
              <a:t>RANDOM FOREST RESULTS:</a:t>
            </a:r>
          </a:p>
        </p:txBody>
      </p:sp>
      <p:sp>
        <p:nvSpPr>
          <p:cNvPr id="6" name="Content Placeholder 5">
            <a:extLst>
              <a:ext uri="{FF2B5EF4-FFF2-40B4-BE49-F238E27FC236}">
                <a16:creationId xmlns:a16="http://schemas.microsoft.com/office/drawing/2014/main" id="{F0FB543B-16AE-6A63-3918-D96062CBA33E}"/>
              </a:ext>
            </a:extLst>
          </p:cNvPr>
          <p:cNvSpPr>
            <a:spLocks noGrp="1"/>
          </p:cNvSpPr>
          <p:nvPr>
            <p:ph idx="1"/>
          </p:nvPr>
        </p:nvSpPr>
        <p:spPr>
          <a:xfrm>
            <a:off x="6186619" y="547815"/>
            <a:ext cx="5178960" cy="1329623"/>
          </a:xfrm>
        </p:spPr>
        <p:txBody>
          <a:bodyPr anchor="ctr">
            <a:normAutofit/>
          </a:bodyPr>
          <a:lstStyle/>
          <a:p>
            <a:r>
              <a:rPr lang="en-US" sz="2000" dirty="0"/>
              <a:t>ACCURACY: 0.803</a:t>
            </a:r>
          </a:p>
          <a:p>
            <a:r>
              <a:rPr lang="en-US" sz="2000" dirty="0"/>
              <a:t>RECALL:0.8 04        F1Score 0.832</a:t>
            </a:r>
          </a:p>
          <a:p>
            <a:r>
              <a:rPr lang="en-US" sz="2000" dirty="0"/>
              <a:t>PRECISION:0.860       </a:t>
            </a:r>
          </a:p>
        </p:txBody>
      </p:sp>
      <p:pic>
        <p:nvPicPr>
          <p:cNvPr id="9" name="Picture 8" descr="A screenshot of a computer&#10;&#10;Description automatically generated">
            <a:extLst>
              <a:ext uri="{FF2B5EF4-FFF2-40B4-BE49-F238E27FC236}">
                <a16:creationId xmlns:a16="http://schemas.microsoft.com/office/drawing/2014/main" id="{E22292C7-D10C-9F3D-66E6-A4462F50D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9047"/>
            <a:ext cx="7898665" cy="4934400"/>
          </a:xfrm>
          <a:prstGeom prst="rect">
            <a:avLst/>
          </a:prstGeom>
        </p:spPr>
      </p:pic>
      <p:graphicFrame>
        <p:nvGraphicFramePr>
          <p:cNvPr id="7" name="Table 6">
            <a:extLst>
              <a:ext uri="{FF2B5EF4-FFF2-40B4-BE49-F238E27FC236}">
                <a16:creationId xmlns:a16="http://schemas.microsoft.com/office/drawing/2014/main" id="{94B64586-C75F-5664-B533-55D4F0FE9B08}"/>
              </a:ext>
            </a:extLst>
          </p:cNvPr>
          <p:cNvGraphicFramePr>
            <a:graphicFrameLocks noGrp="1"/>
          </p:cNvGraphicFramePr>
          <p:nvPr>
            <p:extLst>
              <p:ext uri="{D42A27DB-BD31-4B8C-83A1-F6EECF244321}">
                <p14:modId xmlns:p14="http://schemas.microsoft.com/office/powerpoint/2010/main" val="2692699537"/>
              </p:ext>
            </p:extLst>
          </p:nvPr>
        </p:nvGraphicFramePr>
        <p:xfrm>
          <a:off x="7986409" y="2383277"/>
          <a:ext cx="4114798" cy="4212076"/>
        </p:xfrm>
        <a:graphic>
          <a:graphicData uri="http://schemas.openxmlformats.org/drawingml/2006/table">
            <a:tbl>
              <a:tblPr firstRow="1" bandRow="1">
                <a:tableStyleId>{5C22544A-7EE6-4342-B048-85BDC9FD1C3A}</a:tableStyleId>
              </a:tblPr>
              <a:tblGrid>
                <a:gridCol w="1255285">
                  <a:extLst>
                    <a:ext uri="{9D8B030D-6E8A-4147-A177-3AD203B41FA5}">
                      <a16:colId xmlns:a16="http://schemas.microsoft.com/office/drawing/2014/main" val="2733161055"/>
                    </a:ext>
                  </a:extLst>
                </a:gridCol>
                <a:gridCol w="779455">
                  <a:extLst>
                    <a:ext uri="{9D8B030D-6E8A-4147-A177-3AD203B41FA5}">
                      <a16:colId xmlns:a16="http://schemas.microsoft.com/office/drawing/2014/main" val="1933208310"/>
                    </a:ext>
                  </a:extLst>
                </a:gridCol>
                <a:gridCol w="994712">
                  <a:extLst>
                    <a:ext uri="{9D8B030D-6E8A-4147-A177-3AD203B41FA5}">
                      <a16:colId xmlns:a16="http://schemas.microsoft.com/office/drawing/2014/main" val="2490720368"/>
                    </a:ext>
                  </a:extLst>
                </a:gridCol>
                <a:gridCol w="1085346">
                  <a:extLst>
                    <a:ext uri="{9D8B030D-6E8A-4147-A177-3AD203B41FA5}">
                      <a16:colId xmlns:a16="http://schemas.microsoft.com/office/drawing/2014/main" val="980091623"/>
                    </a:ext>
                  </a:extLst>
                </a:gridCol>
              </a:tblGrid>
              <a:tr h="1069231">
                <a:tc>
                  <a:txBody>
                    <a:bodyPr/>
                    <a:lstStyle/>
                    <a:p>
                      <a:endParaRPr lang="en-US" sz="2000"/>
                    </a:p>
                  </a:txBody>
                  <a:tcPr marL="102433" marR="102433" marT="51217" marB="51217"/>
                </a:tc>
                <a:tc>
                  <a:txBody>
                    <a:bodyPr/>
                    <a:lstStyle/>
                    <a:p>
                      <a:endParaRPr lang="en-US" sz="2000" dirty="0"/>
                    </a:p>
                  </a:txBody>
                  <a:tcPr marL="102433" marR="102433" marT="51217" marB="51217"/>
                </a:tc>
                <a:tc>
                  <a:txBody>
                    <a:bodyPr/>
                    <a:lstStyle/>
                    <a:p>
                      <a:r>
                        <a:rPr lang="en-US" sz="2000"/>
                        <a:t>Actual Value</a:t>
                      </a:r>
                    </a:p>
                  </a:txBody>
                  <a:tcPr marL="102433" marR="102433" marT="51217" marB="51217"/>
                </a:tc>
                <a:tc>
                  <a:txBody>
                    <a:bodyPr/>
                    <a:lstStyle/>
                    <a:p>
                      <a:r>
                        <a:rPr lang="en-US" sz="2000"/>
                        <a:t>Actual Value</a:t>
                      </a:r>
                    </a:p>
                  </a:txBody>
                  <a:tcPr marL="102433" marR="102433" marT="51217" marB="51217"/>
                </a:tc>
                <a:extLst>
                  <a:ext uri="{0D108BD9-81ED-4DB2-BD59-A6C34878D82A}">
                    <a16:rowId xmlns:a16="http://schemas.microsoft.com/office/drawing/2014/main" val="3090435784"/>
                  </a:ext>
                </a:extLst>
              </a:tr>
              <a:tr h="1004383">
                <a:tc>
                  <a:txBody>
                    <a:bodyPr/>
                    <a:lstStyle/>
                    <a:p>
                      <a:endParaRPr lang="en-US" sz="2000"/>
                    </a:p>
                  </a:txBody>
                  <a:tcPr marL="102433" marR="102433" marT="51217" marB="51217"/>
                </a:tc>
                <a:tc>
                  <a:txBody>
                    <a:bodyPr/>
                    <a:lstStyle/>
                    <a:p>
                      <a:endParaRPr lang="en-US" sz="2000" dirty="0"/>
                    </a:p>
                  </a:txBody>
                  <a:tcPr marL="102433" marR="102433" marT="51217" marB="51217"/>
                </a:tc>
                <a:tc>
                  <a:txBody>
                    <a:bodyPr/>
                    <a:lstStyle/>
                    <a:p>
                      <a:r>
                        <a:rPr lang="en-US" sz="2000"/>
                        <a:t>Positive</a:t>
                      </a:r>
                    </a:p>
                  </a:txBody>
                  <a:tcPr marL="102433" marR="102433" marT="51217" marB="51217"/>
                </a:tc>
                <a:tc>
                  <a:txBody>
                    <a:bodyPr/>
                    <a:lstStyle/>
                    <a:p>
                      <a:r>
                        <a:rPr lang="en-US" sz="2000"/>
                        <a:t>Negative</a:t>
                      </a:r>
                    </a:p>
                  </a:txBody>
                  <a:tcPr marL="102433" marR="102433" marT="51217" marB="51217"/>
                </a:tc>
                <a:extLst>
                  <a:ext uri="{0D108BD9-81ED-4DB2-BD59-A6C34878D82A}">
                    <a16:rowId xmlns:a16="http://schemas.microsoft.com/office/drawing/2014/main" val="1062862170"/>
                  </a:ext>
                </a:extLst>
              </a:tr>
              <a:tr h="1069231">
                <a:tc>
                  <a:txBody>
                    <a:bodyPr/>
                    <a:lstStyle/>
                    <a:p>
                      <a:r>
                        <a:rPr lang="en-US" sz="2000"/>
                        <a:t>Predicated Values</a:t>
                      </a:r>
                    </a:p>
                  </a:txBody>
                  <a:tcPr marL="102433" marR="102433" marT="51217" marB="51217"/>
                </a:tc>
                <a:tc>
                  <a:txBody>
                    <a:bodyPr/>
                    <a:lstStyle/>
                    <a:p>
                      <a:r>
                        <a:rPr lang="en-US" sz="2000"/>
                        <a:t>True</a:t>
                      </a:r>
                    </a:p>
                  </a:txBody>
                  <a:tcPr marL="102433" marR="102433" marT="51217" marB="51217"/>
                </a:tc>
                <a:tc>
                  <a:txBody>
                    <a:bodyPr/>
                    <a:lstStyle/>
                    <a:p>
                      <a:r>
                        <a:rPr lang="en-US" sz="2000" dirty="0"/>
                        <a:t>TP:24</a:t>
                      </a:r>
                    </a:p>
                  </a:txBody>
                  <a:tcPr marL="102433" marR="102433" marT="51217" marB="51217"/>
                </a:tc>
                <a:tc>
                  <a:txBody>
                    <a:bodyPr/>
                    <a:lstStyle/>
                    <a:p>
                      <a:r>
                        <a:rPr lang="en-US" sz="2000" dirty="0"/>
                        <a:t>TN:6</a:t>
                      </a:r>
                    </a:p>
                  </a:txBody>
                  <a:tcPr marL="102433" marR="102433" marT="51217" marB="51217"/>
                </a:tc>
                <a:extLst>
                  <a:ext uri="{0D108BD9-81ED-4DB2-BD59-A6C34878D82A}">
                    <a16:rowId xmlns:a16="http://schemas.microsoft.com/office/drawing/2014/main" val="585944059"/>
                  </a:ext>
                </a:extLst>
              </a:tr>
              <a:tr h="1069231">
                <a:tc>
                  <a:txBody>
                    <a:bodyPr/>
                    <a:lstStyle/>
                    <a:p>
                      <a:r>
                        <a:rPr lang="en-US" sz="2000"/>
                        <a:t>Predicated Values</a:t>
                      </a:r>
                    </a:p>
                  </a:txBody>
                  <a:tcPr marL="102433" marR="102433" marT="51217" marB="51217"/>
                </a:tc>
                <a:tc>
                  <a:txBody>
                    <a:bodyPr/>
                    <a:lstStyle/>
                    <a:p>
                      <a:r>
                        <a:rPr lang="en-US" sz="2000"/>
                        <a:t>False</a:t>
                      </a:r>
                    </a:p>
                  </a:txBody>
                  <a:tcPr marL="102433" marR="102433" marT="51217" marB="51217"/>
                </a:tc>
                <a:tc>
                  <a:txBody>
                    <a:bodyPr/>
                    <a:lstStyle/>
                    <a:p>
                      <a:r>
                        <a:rPr lang="en-US" sz="2000" dirty="0"/>
                        <a:t>FP:9</a:t>
                      </a:r>
                    </a:p>
                  </a:txBody>
                  <a:tcPr marL="102433" marR="102433" marT="51217" marB="51217"/>
                </a:tc>
                <a:tc>
                  <a:txBody>
                    <a:bodyPr/>
                    <a:lstStyle/>
                    <a:p>
                      <a:r>
                        <a:rPr lang="en-US" sz="2000" dirty="0"/>
                        <a:t>FN:37</a:t>
                      </a:r>
                    </a:p>
                  </a:txBody>
                  <a:tcPr marL="102433" marR="102433" marT="51217" marB="51217"/>
                </a:tc>
                <a:extLst>
                  <a:ext uri="{0D108BD9-81ED-4DB2-BD59-A6C34878D82A}">
                    <a16:rowId xmlns:a16="http://schemas.microsoft.com/office/drawing/2014/main" val="2559870150"/>
                  </a:ext>
                </a:extLst>
              </a:tr>
            </a:tbl>
          </a:graphicData>
        </a:graphic>
      </p:graphicFrame>
    </p:spTree>
    <p:extLst>
      <p:ext uri="{BB962C8B-B14F-4D97-AF65-F5344CB8AC3E}">
        <p14:creationId xmlns:p14="http://schemas.microsoft.com/office/powerpoint/2010/main" val="2850425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AB866E-0A85-9537-6FB2-4A418910566B}"/>
              </a:ext>
            </a:extLst>
          </p:cNvPr>
          <p:cNvSpPr>
            <a:spLocks noGrp="1"/>
          </p:cNvSpPr>
          <p:nvPr>
            <p:ph type="title"/>
          </p:nvPr>
        </p:nvSpPr>
        <p:spPr>
          <a:xfrm>
            <a:off x="76477" y="0"/>
            <a:ext cx="4897859" cy="1637607"/>
          </a:xfrm>
        </p:spPr>
        <p:txBody>
          <a:bodyPr anchor="ctr">
            <a:normAutofit fontScale="90000"/>
          </a:bodyPr>
          <a:lstStyle/>
          <a:p>
            <a:r>
              <a:rPr lang="en-US" dirty="0">
                <a:solidFill>
                  <a:schemeClr val="accent1"/>
                </a:solidFill>
              </a:rPr>
              <a:t>LOGISTIC REGRESSION RESULTS:</a:t>
            </a:r>
          </a:p>
        </p:txBody>
      </p:sp>
      <p:sp>
        <p:nvSpPr>
          <p:cNvPr id="2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7CFA50-5A6A-DE11-EC6F-333D50678718}"/>
              </a:ext>
            </a:extLst>
          </p:cNvPr>
          <p:cNvSpPr>
            <a:spLocks noGrp="1"/>
          </p:cNvSpPr>
          <p:nvPr>
            <p:ph idx="1"/>
          </p:nvPr>
        </p:nvSpPr>
        <p:spPr>
          <a:xfrm>
            <a:off x="5541263" y="0"/>
            <a:ext cx="6007608" cy="1959863"/>
          </a:xfrm>
        </p:spPr>
        <p:txBody>
          <a:bodyPr anchor="ctr">
            <a:normAutofit/>
          </a:bodyPr>
          <a:lstStyle/>
          <a:p>
            <a:r>
              <a:rPr lang="en-US" sz="2200" dirty="0"/>
              <a:t>ACCURACY: 0.829 </a:t>
            </a:r>
          </a:p>
          <a:p>
            <a:r>
              <a:rPr lang="en-US" sz="2200" dirty="0"/>
              <a:t>RECALL:0.907</a:t>
            </a:r>
          </a:p>
          <a:p>
            <a:r>
              <a:rPr lang="en-US" sz="2200" dirty="0"/>
              <a:t>PRECISION:0.813</a:t>
            </a:r>
          </a:p>
          <a:p>
            <a:r>
              <a:rPr lang="en-US" sz="2200" dirty="0"/>
              <a:t>F1 Score: 0.856</a:t>
            </a:r>
          </a:p>
          <a:p>
            <a:endParaRPr lang="en-US" sz="2200" dirty="0"/>
          </a:p>
        </p:txBody>
      </p:sp>
      <p:pic>
        <p:nvPicPr>
          <p:cNvPr id="6" name="Picture 5" descr="A screenshot of a computer&#10;&#10;Description automatically generated">
            <a:extLst>
              <a:ext uri="{FF2B5EF4-FFF2-40B4-BE49-F238E27FC236}">
                <a16:creationId xmlns:a16="http://schemas.microsoft.com/office/drawing/2014/main" id="{4EE40EC0-6C56-281E-741D-8040FC678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1105"/>
            <a:ext cx="7217666" cy="5220393"/>
          </a:xfrm>
          <a:prstGeom prst="rect">
            <a:avLst/>
          </a:prstGeom>
        </p:spPr>
      </p:pic>
      <p:graphicFrame>
        <p:nvGraphicFramePr>
          <p:cNvPr id="4" name="Table 3">
            <a:extLst>
              <a:ext uri="{FF2B5EF4-FFF2-40B4-BE49-F238E27FC236}">
                <a16:creationId xmlns:a16="http://schemas.microsoft.com/office/drawing/2014/main" id="{409C1BE0-0082-1692-AB02-42B87FD6BC8D}"/>
              </a:ext>
            </a:extLst>
          </p:cNvPr>
          <p:cNvGraphicFramePr>
            <a:graphicFrameLocks noGrp="1"/>
          </p:cNvGraphicFramePr>
          <p:nvPr>
            <p:extLst>
              <p:ext uri="{D42A27DB-BD31-4B8C-83A1-F6EECF244321}">
                <p14:modId xmlns:p14="http://schemas.microsoft.com/office/powerpoint/2010/main" val="187692219"/>
              </p:ext>
            </p:extLst>
          </p:nvPr>
        </p:nvGraphicFramePr>
        <p:xfrm>
          <a:off x="7406640" y="3035306"/>
          <a:ext cx="4782313" cy="3756193"/>
        </p:xfrm>
        <a:graphic>
          <a:graphicData uri="http://schemas.openxmlformats.org/drawingml/2006/table">
            <a:tbl>
              <a:tblPr firstRow="1" bandRow="1">
                <a:tableStyleId>{9D7B26C5-4107-4FEC-AEDC-1716B250A1EF}</a:tableStyleId>
              </a:tblPr>
              <a:tblGrid>
                <a:gridCol w="1390032">
                  <a:extLst>
                    <a:ext uri="{9D8B030D-6E8A-4147-A177-3AD203B41FA5}">
                      <a16:colId xmlns:a16="http://schemas.microsoft.com/office/drawing/2014/main" val="532012616"/>
                    </a:ext>
                  </a:extLst>
                </a:gridCol>
                <a:gridCol w="1026215">
                  <a:extLst>
                    <a:ext uri="{9D8B030D-6E8A-4147-A177-3AD203B41FA5}">
                      <a16:colId xmlns:a16="http://schemas.microsoft.com/office/drawing/2014/main" val="885866902"/>
                    </a:ext>
                  </a:extLst>
                </a:gridCol>
                <a:gridCol w="1164215">
                  <a:extLst>
                    <a:ext uri="{9D8B030D-6E8A-4147-A177-3AD203B41FA5}">
                      <a16:colId xmlns:a16="http://schemas.microsoft.com/office/drawing/2014/main" val="3790580220"/>
                    </a:ext>
                  </a:extLst>
                </a:gridCol>
                <a:gridCol w="1201851">
                  <a:extLst>
                    <a:ext uri="{9D8B030D-6E8A-4147-A177-3AD203B41FA5}">
                      <a16:colId xmlns:a16="http://schemas.microsoft.com/office/drawing/2014/main" val="201324705"/>
                    </a:ext>
                  </a:extLst>
                </a:gridCol>
              </a:tblGrid>
              <a:tr h="1044956">
                <a:tc>
                  <a:txBody>
                    <a:bodyPr/>
                    <a:lstStyle/>
                    <a:p>
                      <a:endParaRPr lang="en-US" sz="2000" dirty="0"/>
                    </a:p>
                  </a:txBody>
                  <a:tcPr marL="103280" marR="103280" marT="51640" marB="51640"/>
                </a:tc>
                <a:tc>
                  <a:txBody>
                    <a:bodyPr/>
                    <a:lstStyle/>
                    <a:p>
                      <a:endParaRPr lang="en-US" sz="2000"/>
                    </a:p>
                  </a:txBody>
                  <a:tcPr marL="103280" marR="103280" marT="51640" marB="51640"/>
                </a:tc>
                <a:tc>
                  <a:txBody>
                    <a:bodyPr/>
                    <a:lstStyle/>
                    <a:p>
                      <a:r>
                        <a:rPr lang="en-US" sz="2000"/>
                        <a:t>Actual Value</a:t>
                      </a:r>
                    </a:p>
                  </a:txBody>
                  <a:tcPr marL="103280" marR="103280" marT="51640" marB="51640"/>
                </a:tc>
                <a:tc>
                  <a:txBody>
                    <a:bodyPr/>
                    <a:lstStyle/>
                    <a:p>
                      <a:r>
                        <a:rPr lang="en-US" sz="2000"/>
                        <a:t>Actual Value</a:t>
                      </a:r>
                    </a:p>
                  </a:txBody>
                  <a:tcPr marL="103280" marR="103280" marT="51640" marB="51640"/>
                </a:tc>
                <a:extLst>
                  <a:ext uri="{0D108BD9-81ED-4DB2-BD59-A6C34878D82A}">
                    <a16:rowId xmlns:a16="http://schemas.microsoft.com/office/drawing/2014/main" val="897393294"/>
                  </a:ext>
                </a:extLst>
              </a:tr>
              <a:tr h="621325">
                <a:tc>
                  <a:txBody>
                    <a:bodyPr/>
                    <a:lstStyle/>
                    <a:p>
                      <a:endParaRPr lang="en-US" sz="2000"/>
                    </a:p>
                  </a:txBody>
                  <a:tcPr marL="103280" marR="103280" marT="51640" marB="51640"/>
                </a:tc>
                <a:tc>
                  <a:txBody>
                    <a:bodyPr/>
                    <a:lstStyle/>
                    <a:p>
                      <a:endParaRPr lang="en-US" sz="2000"/>
                    </a:p>
                  </a:txBody>
                  <a:tcPr marL="103280" marR="103280" marT="51640" marB="51640"/>
                </a:tc>
                <a:tc>
                  <a:txBody>
                    <a:bodyPr/>
                    <a:lstStyle/>
                    <a:p>
                      <a:r>
                        <a:rPr lang="en-US" sz="2000"/>
                        <a:t>Positive </a:t>
                      </a:r>
                    </a:p>
                  </a:txBody>
                  <a:tcPr marL="103280" marR="103280" marT="51640" marB="51640"/>
                </a:tc>
                <a:tc>
                  <a:txBody>
                    <a:bodyPr/>
                    <a:lstStyle/>
                    <a:p>
                      <a:r>
                        <a:rPr lang="en-US" sz="2000"/>
                        <a:t>Negative</a:t>
                      </a:r>
                    </a:p>
                  </a:txBody>
                  <a:tcPr marL="103280" marR="103280" marT="51640" marB="51640"/>
                </a:tc>
                <a:extLst>
                  <a:ext uri="{0D108BD9-81ED-4DB2-BD59-A6C34878D82A}">
                    <a16:rowId xmlns:a16="http://schemas.microsoft.com/office/drawing/2014/main" val="2096091078"/>
                  </a:ext>
                </a:extLst>
              </a:tr>
              <a:tr h="1044956">
                <a:tc>
                  <a:txBody>
                    <a:bodyPr/>
                    <a:lstStyle/>
                    <a:p>
                      <a:r>
                        <a:rPr lang="en-US" sz="2000"/>
                        <a:t>Predicated Value</a:t>
                      </a:r>
                    </a:p>
                  </a:txBody>
                  <a:tcPr marL="103280" marR="103280" marT="51640" marB="51640"/>
                </a:tc>
                <a:tc>
                  <a:txBody>
                    <a:bodyPr/>
                    <a:lstStyle/>
                    <a:p>
                      <a:r>
                        <a:rPr lang="en-US" sz="2000" dirty="0"/>
                        <a:t>TRUE</a:t>
                      </a:r>
                    </a:p>
                  </a:txBody>
                  <a:tcPr marL="103280" marR="103280" marT="51640" marB="51640"/>
                </a:tc>
                <a:tc>
                  <a:txBody>
                    <a:bodyPr/>
                    <a:lstStyle/>
                    <a:p>
                      <a:r>
                        <a:rPr lang="en-US" sz="2000" dirty="0"/>
                        <a:t>TP:24</a:t>
                      </a:r>
                    </a:p>
                  </a:txBody>
                  <a:tcPr marL="103280" marR="103280" marT="51640" marB="51640"/>
                </a:tc>
                <a:tc>
                  <a:txBody>
                    <a:bodyPr/>
                    <a:lstStyle/>
                    <a:p>
                      <a:r>
                        <a:rPr lang="en-US" sz="2000" dirty="0"/>
                        <a:t>TN:9</a:t>
                      </a:r>
                    </a:p>
                  </a:txBody>
                  <a:tcPr marL="103280" marR="103280" marT="51640" marB="51640"/>
                </a:tc>
                <a:extLst>
                  <a:ext uri="{0D108BD9-81ED-4DB2-BD59-A6C34878D82A}">
                    <a16:rowId xmlns:a16="http://schemas.microsoft.com/office/drawing/2014/main" val="2157506466"/>
                  </a:ext>
                </a:extLst>
              </a:tr>
              <a:tr h="1044956">
                <a:tc>
                  <a:txBody>
                    <a:bodyPr/>
                    <a:lstStyle/>
                    <a:p>
                      <a:r>
                        <a:rPr lang="en-US" sz="2000"/>
                        <a:t>Predicated Value</a:t>
                      </a:r>
                    </a:p>
                  </a:txBody>
                  <a:tcPr marL="103280" marR="103280" marT="51640" marB="51640"/>
                </a:tc>
                <a:tc>
                  <a:txBody>
                    <a:bodyPr/>
                    <a:lstStyle/>
                    <a:p>
                      <a:r>
                        <a:rPr lang="en-US" sz="2000"/>
                        <a:t>FALSE</a:t>
                      </a:r>
                    </a:p>
                  </a:txBody>
                  <a:tcPr marL="103280" marR="103280" marT="51640" marB="51640"/>
                </a:tc>
                <a:tc>
                  <a:txBody>
                    <a:bodyPr/>
                    <a:lstStyle/>
                    <a:p>
                      <a:r>
                        <a:rPr lang="en-US" sz="2000" dirty="0"/>
                        <a:t>FP:4</a:t>
                      </a:r>
                    </a:p>
                  </a:txBody>
                  <a:tcPr marL="103280" marR="103280" marT="51640" marB="51640"/>
                </a:tc>
                <a:tc>
                  <a:txBody>
                    <a:bodyPr/>
                    <a:lstStyle/>
                    <a:p>
                      <a:r>
                        <a:rPr lang="en-US" sz="2000" dirty="0"/>
                        <a:t>FN:39</a:t>
                      </a:r>
                    </a:p>
                  </a:txBody>
                  <a:tcPr marL="103280" marR="103280" marT="51640" marB="51640"/>
                </a:tc>
                <a:extLst>
                  <a:ext uri="{0D108BD9-81ED-4DB2-BD59-A6C34878D82A}">
                    <a16:rowId xmlns:a16="http://schemas.microsoft.com/office/drawing/2014/main" val="3072689613"/>
                  </a:ext>
                </a:extLst>
              </a:tr>
            </a:tbl>
          </a:graphicData>
        </a:graphic>
      </p:graphicFrame>
    </p:spTree>
    <p:extLst>
      <p:ext uri="{BB962C8B-B14F-4D97-AF65-F5344CB8AC3E}">
        <p14:creationId xmlns:p14="http://schemas.microsoft.com/office/powerpoint/2010/main" val="1368827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6300-2EAA-2B9B-EC67-7B1D5575A339}"/>
              </a:ext>
            </a:extLst>
          </p:cNvPr>
          <p:cNvSpPr>
            <a:spLocks noGrp="1"/>
          </p:cNvSpPr>
          <p:nvPr>
            <p:ph type="title"/>
          </p:nvPr>
        </p:nvSpPr>
        <p:spPr>
          <a:xfrm>
            <a:off x="498764" y="157942"/>
            <a:ext cx="3735184" cy="1005840"/>
          </a:xfrm>
        </p:spPr>
        <p:txBody>
          <a:bodyPr>
            <a:normAutofit/>
          </a:bodyPr>
          <a:lstStyle/>
          <a:p>
            <a:r>
              <a:rPr lang="en-US" dirty="0">
                <a:solidFill>
                  <a:schemeClr val="accent1"/>
                </a:solidFill>
              </a:rPr>
              <a:t>ANN RESULTS:</a:t>
            </a:r>
          </a:p>
        </p:txBody>
      </p:sp>
      <p:sp>
        <p:nvSpPr>
          <p:cNvPr id="3" name="Content Placeholder 2">
            <a:extLst>
              <a:ext uri="{FF2B5EF4-FFF2-40B4-BE49-F238E27FC236}">
                <a16:creationId xmlns:a16="http://schemas.microsoft.com/office/drawing/2014/main" id="{6F0765E3-9D44-AFF3-AAAC-698BCEFC3A22}"/>
              </a:ext>
            </a:extLst>
          </p:cNvPr>
          <p:cNvSpPr>
            <a:spLocks noGrp="1"/>
          </p:cNvSpPr>
          <p:nvPr>
            <p:ph idx="1"/>
          </p:nvPr>
        </p:nvSpPr>
        <p:spPr>
          <a:xfrm>
            <a:off x="72045" y="1163782"/>
            <a:ext cx="11756966" cy="5627715"/>
          </a:xfrm>
        </p:spPr>
        <p:txBody>
          <a:bodyPr/>
          <a:lstStyle/>
          <a:p>
            <a:r>
              <a:rPr lang="en-US" dirty="0"/>
              <a:t>ACCURACY: 0.8852 </a:t>
            </a:r>
          </a:p>
          <a:p>
            <a:r>
              <a:rPr lang="en-US" dirty="0"/>
              <a:t>RECALL: 0.8666 </a:t>
            </a:r>
          </a:p>
          <a:p>
            <a:r>
              <a:rPr lang="en-US" dirty="0"/>
              <a:t>PRECISION:0.8965 </a:t>
            </a:r>
          </a:p>
          <a:p>
            <a:r>
              <a:rPr lang="en-US" dirty="0"/>
              <a:t>F1 Score:0.84699</a:t>
            </a:r>
          </a:p>
        </p:txBody>
      </p:sp>
      <p:graphicFrame>
        <p:nvGraphicFramePr>
          <p:cNvPr id="4" name="Table 3">
            <a:extLst>
              <a:ext uri="{FF2B5EF4-FFF2-40B4-BE49-F238E27FC236}">
                <a16:creationId xmlns:a16="http://schemas.microsoft.com/office/drawing/2014/main" id="{7B9CE165-C2A1-333A-F667-B92C431177FA}"/>
              </a:ext>
            </a:extLst>
          </p:cNvPr>
          <p:cNvGraphicFramePr>
            <a:graphicFrameLocks noGrp="1"/>
          </p:cNvGraphicFramePr>
          <p:nvPr>
            <p:extLst>
              <p:ext uri="{D42A27DB-BD31-4B8C-83A1-F6EECF244321}">
                <p14:modId xmlns:p14="http://schemas.microsoft.com/office/powerpoint/2010/main" val="782092951"/>
              </p:ext>
            </p:extLst>
          </p:nvPr>
        </p:nvGraphicFramePr>
        <p:xfrm>
          <a:off x="498764" y="4089861"/>
          <a:ext cx="4862944" cy="2313016"/>
        </p:xfrm>
        <a:graphic>
          <a:graphicData uri="http://schemas.openxmlformats.org/drawingml/2006/table">
            <a:tbl>
              <a:tblPr firstRow="1" bandRow="1">
                <a:tableStyleId>{5C22544A-7EE6-4342-B048-85BDC9FD1C3A}</a:tableStyleId>
              </a:tblPr>
              <a:tblGrid>
                <a:gridCol w="1215736">
                  <a:extLst>
                    <a:ext uri="{9D8B030D-6E8A-4147-A177-3AD203B41FA5}">
                      <a16:colId xmlns:a16="http://schemas.microsoft.com/office/drawing/2014/main" val="1515546794"/>
                    </a:ext>
                  </a:extLst>
                </a:gridCol>
                <a:gridCol w="1215736">
                  <a:extLst>
                    <a:ext uri="{9D8B030D-6E8A-4147-A177-3AD203B41FA5}">
                      <a16:colId xmlns:a16="http://schemas.microsoft.com/office/drawing/2014/main" val="3969366714"/>
                    </a:ext>
                  </a:extLst>
                </a:gridCol>
                <a:gridCol w="1215736">
                  <a:extLst>
                    <a:ext uri="{9D8B030D-6E8A-4147-A177-3AD203B41FA5}">
                      <a16:colId xmlns:a16="http://schemas.microsoft.com/office/drawing/2014/main" val="2155806498"/>
                    </a:ext>
                  </a:extLst>
                </a:gridCol>
                <a:gridCol w="1215736">
                  <a:extLst>
                    <a:ext uri="{9D8B030D-6E8A-4147-A177-3AD203B41FA5}">
                      <a16:colId xmlns:a16="http://schemas.microsoft.com/office/drawing/2014/main" val="2214749342"/>
                    </a:ext>
                  </a:extLst>
                </a:gridCol>
              </a:tblGrid>
              <a:tr h="392776">
                <a:tc>
                  <a:txBody>
                    <a:bodyPr/>
                    <a:lstStyle/>
                    <a:p>
                      <a:endParaRPr lang="en-US"/>
                    </a:p>
                  </a:txBody>
                  <a:tcPr/>
                </a:tc>
                <a:tc>
                  <a:txBody>
                    <a:bodyPr/>
                    <a:lstStyle/>
                    <a:p>
                      <a:endParaRPr lang="en-US"/>
                    </a:p>
                  </a:txBody>
                  <a:tcPr/>
                </a:tc>
                <a:tc>
                  <a:txBody>
                    <a:bodyPr/>
                    <a:lstStyle/>
                    <a:p>
                      <a:r>
                        <a:rPr lang="en-US" dirty="0"/>
                        <a:t>Actual Value</a:t>
                      </a:r>
                    </a:p>
                  </a:txBody>
                  <a:tcPr/>
                </a:tc>
                <a:tc>
                  <a:txBody>
                    <a:bodyPr/>
                    <a:lstStyle/>
                    <a:p>
                      <a:r>
                        <a:rPr lang="en-US" dirty="0"/>
                        <a:t>Actual Value</a:t>
                      </a:r>
                    </a:p>
                  </a:txBody>
                  <a:tcPr/>
                </a:tc>
                <a:extLst>
                  <a:ext uri="{0D108BD9-81ED-4DB2-BD59-A6C34878D82A}">
                    <a16:rowId xmlns:a16="http://schemas.microsoft.com/office/drawing/2014/main" val="147391060"/>
                  </a:ext>
                </a:extLst>
              </a:tr>
              <a:tr h="392776">
                <a:tc>
                  <a:txBody>
                    <a:bodyPr/>
                    <a:lstStyle/>
                    <a:p>
                      <a:endParaRPr lang="en-US"/>
                    </a:p>
                  </a:txBody>
                  <a:tcPr/>
                </a:tc>
                <a:tc>
                  <a:txBody>
                    <a:bodyPr/>
                    <a:lstStyle/>
                    <a:p>
                      <a:endParaRPr lang="en-US"/>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699309254"/>
                  </a:ext>
                </a:extLst>
              </a:tr>
              <a:tr h="392776">
                <a:tc>
                  <a:txBody>
                    <a:bodyPr/>
                    <a:lstStyle/>
                    <a:p>
                      <a:r>
                        <a:rPr lang="en-US" dirty="0"/>
                        <a:t>Predicated Values</a:t>
                      </a:r>
                    </a:p>
                  </a:txBody>
                  <a:tcPr/>
                </a:tc>
                <a:tc>
                  <a:txBody>
                    <a:bodyPr/>
                    <a:lstStyle/>
                    <a:p>
                      <a:r>
                        <a:rPr lang="en-US" dirty="0"/>
                        <a:t>True</a:t>
                      </a:r>
                    </a:p>
                  </a:txBody>
                  <a:tcPr/>
                </a:tc>
                <a:tc>
                  <a:txBody>
                    <a:bodyPr/>
                    <a:lstStyle/>
                    <a:p>
                      <a:r>
                        <a:rPr lang="en-US" dirty="0"/>
                        <a:t>TP:26</a:t>
                      </a:r>
                    </a:p>
                  </a:txBody>
                  <a:tcPr/>
                </a:tc>
                <a:tc>
                  <a:txBody>
                    <a:bodyPr/>
                    <a:lstStyle/>
                    <a:p>
                      <a:r>
                        <a:rPr lang="en-US" dirty="0"/>
                        <a:t>TN:4</a:t>
                      </a:r>
                    </a:p>
                  </a:txBody>
                  <a:tcPr/>
                </a:tc>
                <a:extLst>
                  <a:ext uri="{0D108BD9-81ED-4DB2-BD59-A6C34878D82A}">
                    <a16:rowId xmlns:a16="http://schemas.microsoft.com/office/drawing/2014/main" val="118573253"/>
                  </a:ext>
                </a:extLst>
              </a:tr>
              <a:tr h="392776">
                <a:tc>
                  <a:txBody>
                    <a:bodyPr/>
                    <a:lstStyle/>
                    <a:p>
                      <a:r>
                        <a:rPr lang="en-US" dirty="0"/>
                        <a:t>Predicated Values</a:t>
                      </a:r>
                    </a:p>
                  </a:txBody>
                  <a:tcPr/>
                </a:tc>
                <a:tc>
                  <a:txBody>
                    <a:bodyPr/>
                    <a:lstStyle/>
                    <a:p>
                      <a:r>
                        <a:rPr lang="en-US" dirty="0"/>
                        <a:t>False</a:t>
                      </a:r>
                    </a:p>
                  </a:txBody>
                  <a:tcPr/>
                </a:tc>
                <a:tc>
                  <a:txBody>
                    <a:bodyPr/>
                    <a:lstStyle/>
                    <a:p>
                      <a:r>
                        <a:rPr lang="en-US" dirty="0"/>
                        <a:t>FP:3</a:t>
                      </a:r>
                    </a:p>
                  </a:txBody>
                  <a:tcPr/>
                </a:tc>
                <a:tc>
                  <a:txBody>
                    <a:bodyPr/>
                    <a:lstStyle/>
                    <a:p>
                      <a:r>
                        <a:rPr lang="en-US" dirty="0"/>
                        <a:t>FN:28</a:t>
                      </a:r>
                    </a:p>
                  </a:txBody>
                  <a:tcPr/>
                </a:tc>
                <a:extLst>
                  <a:ext uri="{0D108BD9-81ED-4DB2-BD59-A6C34878D82A}">
                    <a16:rowId xmlns:a16="http://schemas.microsoft.com/office/drawing/2014/main" val="739083270"/>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E14820BC-9E71-DF1D-4C44-1DD57215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211" y="163547"/>
            <a:ext cx="6691744" cy="6530906"/>
          </a:xfrm>
          <a:prstGeom prst="rect">
            <a:avLst/>
          </a:prstGeom>
        </p:spPr>
      </p:pic>
    </p:spTree>
    <p:extLst>
      <p:ext uri="{BB962C8B-B14F-4D97-AF65-F5344CB8AC3E}">
        <p14:creationId xmlns:p14="http://schemas.microsoft.com/office/powerpoint/2010/main" val="3905669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486B-C61C-F33A-6A45-1AF223FDDCAF}"/>
              </a:ext>
            </a:extLst>
          </p:cNvPr>
          <p:cNvSpPr>
            <a:spLocks noGrp="1"/>
          </p:cNvSpPr>
          <p:nvPr>
            <p:ph type="title"/>
          </p:nvPr>
        </p:nvSpPr>
        <p:spPr>
          <a:xfrm>
            <a:off x="213360" y="133007"/>
            <a:ext cx="3981796" cy="806331"/>
          </a:xfrm>
        </p:spPr>
        <p:txBody>
          <a:bodyPr/>
          <a:lstStyle/>
          <a:p>
            <a:r>
              <a:rPr lang="en-US" dirty="0">
                <a:solidFill>
                  <a:schemeClr val="accent1"/>
                </a:solidFill>
              </a:rPr>
              <a:t>DNN RESULTS:</a:t>
            </a:r>
          </a:p>
        </p:txBody>
      </p:sp>
      <p:sp>
        <p:nvSpPr>
          <p:cNvPr id="3" name="Content Placeholder 2">
            <a:extLst>
              <a:ext uri="{FF2B5EF4-FFF2-40B4-BE49-F238E27FC236}">
                <a16:creationId xmlns:a16="http://schemas.microsoft.com/office/drawing/2014/main" id="{F611DF85-CBFC-8CCB-0D4A-B58C6A032D7E}"/>
              </a:ext>
            </a:extLst>
          </p:cNvPr>
          <p:cNvSpPr>
            <a:spLocks noGrp="1"/>
          </p:cNvSpPr>
          <p:nvPr>
            <p:ph idx="1"/>
          </p:nvPr>
        </p:nvSpPr>
        <p:spPr>
          <a:xfrm>
            <a:off x="91440" y="939338"/>
            <a:ext cx="12009120" cy="5843845"/>
          </a:xfrm>
        </p:spPr>
        <p:txBody>
          <a:bodyPr/>
          <a:lstStyle/>
          <a:p>
            <a:r>
              <a:rPr lang="en-US" dirty="0"/>
              <a:t>ACCURACY: 0.918 </a:t>
            </a:r>
          </a:p>
          <a:p>
            <a:r>
              <a:rPr lang="en-US" dirty="0"/>
              <a:t>RECALL: 0.9033 </a:t>
            </a:r>
          </a:p>
          <a:p>
            <a:r>
              <a:rPr lang="en-US" dirty="0"/>
              <a:t>PRECISION: 0.9655 </a:t>
            </a:r>
          </a:p>
          <a:p>
            <a:r>
              <a:rPr lang="en-US" dirty="0"/>
              <a:t>F1 Score:0.5320</a:t>
            </a:r>
          </a:p>
        </p:txBody>
      </p:sp>
      <p:graphicFrame>
        <p:nvGraphicFramePr>
          <p:cNvPr id="4" name="Table 3">
            <a:extLst>
              <a:ext uri="{FF2B5EF4-FFF2-40B4-BE49-F238E27FC236}">
                <a16:creationId xmlns:a16="http://schemas.microsoft.com/office/drawing/2014/main" id="{724935C8-31EE-D08F-BE74-DF445773C565}"/>
              </a:ext>
            </a:extLst>
          </p:cNvPr>
          <p:cNvGraphicFramePr>
            <a:graphicFrameLocks noGrp="1"/>
          </p:cNvGraphicFramePr>
          <p:nvPr>
            <p:extLst>
              <p:ext uri="{D42A27DB-BD31-4B8C-83A1-F6EECF244321}">
                <p14:modId xmlns:p14="http://schemas.microsoft.com/office/powerpoint/2010/main" val="352433671"/>
              </p:ext>
            </p:extLst>
          </p:nvPr>
        </p:nvGraphicFramePr>
        <p:xfrm>
          <a:off x="91440" y="4031671"/>
          <a:ext cx="5079076" cy="2751512"/>
        </p:xfrm>
        <a:graphic>
          <a:graphicData uri="http://schemas.openxmlformats.org/drawingml/2006/table">
            <a:tbl>
              <a:tblPr firstRow="1" bandRow="1">
                <a:tableStyleId>{5C22544A-7EE6-4342-B048-85BDC9FD1C3A}</a:tableStyleId>
              </a:tblPr>
              <a:tblGrid>
                <a:gridCol w="1269769">
                  <a:extLst>
                    <a:ext uri="{9D8B030D-6E8A-4147-A177-3AD203B41FA5}">
                      <a16:colId xmlns:a16="http://schemas.microsoft.com/office/drawing/2014/main" val="4178425029"/>
                    </a:ext>
                  </a:extLst>
                </a:gridCol>
                <a:gridCol w="1269769">
                  <a:extLst>
                    <a:ext uri="{9D8B030D-6E8A-4147-A177-3AD203B41FA5}">
                      <a16:colId xmlns:a16="http://schemas.microsoft.com/office/drawing/2014/main" val="2747005381"/>
                    </a:ext>
                  </a:extLst>
                </a:gridCol>
                <a:gridCol w="1269769">
                  <a:extLst>
                    <a:ext uri="{9D8B030D-6E8A-4147-A177-3AD203B41FA5}">
                      <a16:colId xmlns:a16="http://schemas.microsoft.com/office/drawing/2014/main" val="1108232364"/>
                    </a:ext>
                  </a:extLst>
                </a:gridCol>
                <a:gridCol w="1269769">
                  <a:extLst>
                    <a:ext uri="{9D8B030D-6E8A-4147-A177-3AD203B41FA5}">
                      <a16:colId xmlns:a16="http://schemas.microsoft.com/office/drawing/2014/main" val="515514226"/>
                    </a:ext>
                  </a:extLst>
                </a:gridCol>
              </a:tblGrid>
              <a:tr h="746666">
                <a:tc>
                  <a:txBody>
                    <a:bodyPr/>
                    <a:lstStyle/>
                    <a:p>
                      <a:endParaRPr lang="en-US"/>
                    </a:p>
                  </a:txBody>
                  <a:tcPr/>
                </a:tc>
                <a:tc>
                  <a:txBody>
                    <a:bodyPr/>
                    <a:lstStyle/>
                    <a:p>
                      <a:endParaRPr lang="en-US"/>
                    </a:p>
                  </a:txBody>
                  <a:tcPr/>
                </a:tc>
                <a:tc>
                  <a:txBody>
                    <a:bodyPr/>
                    <a:lstStyle/>
                    <a:p>
                      <a:r>
                        <a:rPr lang="en-US" dirty="0"/>
                        <a:t>Actual Value</a:t>
                      </a:r>
                    </a:p>
                  </a:txBody>
                  <a:tcPr/>
                </a:tc>
                <a:tc>
                  <a:txBody>
                    <a:bodyPr/>
                    <a:lstStyle/>
                    <a:p>
                      <a:r>
                        <a:rPr lang="en-US" dirty="0"/>
                        <a:t>Actual Value</a:t>
                      </a:r>
                    </a:p>
                  </a:txBody>
                  <a:tcPr/>
                </a:tc>
                <a:extLst>
                  <a:ext uri="{0D108BD9-81ED-4DB2-BD59-A6C34878D82A}">
                    <a16:rowId xmlns:a16="http://schemas.microsoft.com/office/drawing/2014/main" val="3610989964"/>
                  </a:ext>
                </a:extLst>
              </a:tr>
              <a:tr h="511514">
                <a:tc>
                  <a:txBody>
                    <a:bodyPr/>
                    <a:lstStyle/>
                    <a:p>
                      <a:endParaRPr lang="en-US"/>
                    </a:p>
                  </a:txBody>
                  <a:tcPr/>
                </a:tc>
                <a:tc>
                  <a:txBody>
                    <a:bodyPr/>
                    <a:lstStyle/>
                    <a:p>
                      <a:endParaRPr lang="en-US"/>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148591218"/>
                  </a:ext>
                </a:extLst>
              </a:tr>
              <a:tr h="746666">
                <a:tc>
                  <a:txBody>
                    <a:bodyPr/>
                    <a:lstStyle/>
                    <a:p>
                      <a:r>
                        <a:rPr lang="en-US" dirty="0"/>
                        <a:t>Predicated Values</a:t>
                      </a:r>
                    </a:p>
                  </a:txBody>
                  <a:tcPr/>
                </a:tc>
                <a:tc>
                  <a:txBody>
                    <a:bodyPr/>
                    <a:lstStyle/>
                    <a:p>
                      <a:r>
                        <a:rPr lang="en-US" dirty="0"/>
                        <a:t>True</a:t>
                      </a:r>
                    </a:p>
                  </a:txBody>
                  <a:tcPr/>
                </a:tc>
                <a:tc>
                  <a:txBody>
                    <a:bodyPr/>
                    <a:lstStyle/>
                    <a:p>
                      <a:r>
                        <a:rPr lang="en-US" dirty="0"/>
                        <a:t>TP:28</a:t>
                      </a:r>
                    </a:p>
                  </a:txBody>
                  <a:tcPr/>
                </a:tc>
                <a:tc>
                  <a:txBody>
                    <a:bodyPr/>
                    <a:lstStyle/>
                    <a:p>
                      <a:r>
                        <a:rPr lang="en-US" dirty="0"/>
                        <a:t>FN:3</a:t>
                      </a:r>
                    </a:p>
                  </a:txBody>
                  <a:tcPr/>
                </a:tc>
                <a:extLst>
                  <a:ext uri="{0D108BD9-81ED-4DB2-BD59-A6C34878D82A}">
                    <a16:rowId xmlns:a16="http://schemas.microsoft.com/office/drawing/2014/main" val="3005395864"/>
                  </a:ext>
                </a:extLst>
              </a:tr>
              <a:tr h="746666">
                <a:tc>
                  <a:txBody>
                    <a:bodyPr/>
                    <a:lstStyle/>
                    <a:p>
                      <a:r>
                        <a:rPr lang="en-US" dirty="0"/>
                        <a:t>Predicated Values</a:t>
                      </a:r>
                    </a:p>
                  </a:txBody>
                  <a:tcPr/>
                </a:tc>
                <a:tc>
                  <a:txBody>
                    <a:bodyPr/>
                    <a:lstStyle/>
                    <a:p>
                      <a:r>
                        <a:rPr lang="en-US" dirty="0"/>
                        <a:t>False</a:t>
                      </a:r>
                    </a:p>
                  </a:txBody>
                  <a:tcPr/>
                </a:tc>
                <a:tc>
                  <a:txBody>
                    <a:bodyPr/>
                    <a:lstStyle/>
                    <a:p>
                      <a:r>
                        <a:rPr lang="en-US" dirty="0"/>
                        <a:t>FP:1</a:t>
                      </a:r>
                    </a:p>
                  </a:txBody>
                  <a:tcPr/>
                </a:tc>
                <a:tc>
                  <a:txBody>
                    <a:bodyPr/>
                    <a:lstStyle/>
                    <a:p>
                      <a:r>
                        <a:rPr lang="en-US" dirty="0"/>
                        <a:t>TN:28</a:t>
                      </a:r>
                    </a:p>
                  </a:txBody>
                  <a:tcPr/>
                </a:tc>
                <a:extLst>
                  <a:ext uri="{0D108BD9-81ED-4DB2-BD59-A6C34878D82A}">
                    <a16:rowId xmlns:a16="http://schemas.microsoft.com/office/drawing/2014/main" val="1328551449"/>
                  </a:ext>
                </a:extLst>
              </a:tr>
            </a:tbl>
          </a:graphicData>
        </a:graphic>
      </p:graphicFrame>
      <p:pic>
        <p:nvPicPr>
          <p:cNvPr id="6" name="Picture 5" descr="A screenshot of a computer program&#10;&#10;Description automatically generated">
            <a:extLst>
              <a:ext uri="{FF2B5EF4-FFF2-40B4-BE49-F238E27FC236}">
                <a16:creationId xmlns:a16="http://schemas.microsoft.com/office/drawing/2014/main" id="{A340BCE7-7721-6652-235A-01015E98A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0" y="0"/>
            <a:ext cx="6675120" cy="6783183"/>
          </a:xfrm>
          <a:prstGeom prst="rect">
            <a:avLst/>
          </a:prstGeom>
        </p:spPr>
      </p:pic>
    </p:spTree>
    <p:extLst>
      <p:ext uri="{BB962C8B-B14F-4D97-AF65-F5344CB8AC3E}">
        <p14:creationId xmlns:p14="http://schemas.microsoft.com/office/powerpoint/2010/main" val="4024099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54EB0-8601-E91D-CB35-0D7E0B0F7C93}"/>
              </a:ext>
            </a:extLst>
          </p:cNvPr>
          <p:cNvSpPr>
            <a:spLocks noGrp="1"/>
          </p:cNvSpPr>
          <p:nvPr>
            <p:ph type="title"/>
          </p:nvPr>
        </p:nvSpPr>
        <p:spPr>
          <a:xfrm>
            <a:off x="38101" y="365125"/>
            <a:ext cx="5681055" cy="848533"/>
          </a:xfrm>
        </p:spPr>
        <p:txBody>
          <a:bodyPr/>
          <a:lstStyle/>
          <a:p>
            <a:r>
              <a:rPr lang="en-US" dirty="0">
                <a:solidFill>
                  <a:schemeClr val="accent1"/>
                </a:solidFill>
              </a:rPr>
              <a:t>ADA-BOOST RESULTS:</a:t>
            </a:r>
          </a:p>
        </p:txBody>
      </p:sp>
      <p:sp>
        <p:nvSpPr>
          <p:cNvPr id="9" name="Content Placeholder 8">
            <a:extLst>
              <a:ext uri="{FF2B5EF4-FFF2-40B4-BE49-F238E27FC236}">
                <a16:creationId xmlns:a16="http://schemas.microsoft.com/office/drawing/2014/main" id="{2EB3BBF1-5343-ADA3-ADA1-4874CA8B0E73}"/>
              </a:ext>
            </a:extLst>
          </p:cNvPr>
          <p:cNvSpPr>
            <a:spLocks noGrp="1"/>
          </p:cNvSpPr>
          <p:nvPr>
            <p:ph idx="1"/>
          </p:nvPr>
        </p:nvSpPr>
        <p:spPr>
          <a:xfrm>
            <a:off x="124691" y="1429790"/>
            <a:ext cx="11942618" cy="5428210"/>
          </a:xfrm>
        </p:spPr>
        <p:txBody>
          <a:bodyPr/>
          <a:lstStyle/>
          <a:p>
            <a:r>
              <a:rPr lang="en-US" dirty="0"/>
              <a:t>Accuracy:0.829</a:t>
            </a:r>
          </a:p>
          <a:p>
            <a:r>
              <a:rPr lang="en-US" dirty="0"/>
              <a:t>Precision:0.860</a:t>
            </a:r>
          </a:p>
          <a:p>
            <a:r>
              <a:rPr lang="en-US" dirty="0"/>
              <a:t>Recall:0.841</a:t>
            </a:r>
          </a:p>
          <a:p>
            <a:r>
              <a:rPr lang="en-US" dirty="0"/>
              <a:t>F1 Score:0.849</a:t>
            </a:r>
          </a:p>
        </p:txBody>
      </p:sp>
      <p:graphicFrame>
        <p:nvGraphicFramePr>
          <p:cNvPr id="10" name="Table 9">
            <a:extLst>
              <a:ext uri="{FF2B5EF4-FFF2-40B4-BE49-F238E27FC236}">
                <a16:creationId xmlns:a16="http://schemas.microsoft.com/office/drawing/2014/main" id="{A98D0F94-03B5-AF9B-3F01-CD6827C62348}"/>
              </a:ext>
            </a:extLst>
          </p:cNvPr>
          <p:cNvGraphicFramePr>
            <a:graphicFrameLocks noGrp="1"/>
          </p:cNvGraphicFramePr>
          <p:nvPr>
            <p:extLst>
              <p:ext uri="{D42A27DB-BD31-4B8C-83A1-F6EECF244321}">
                <p14:modId xmlns:p14="http://schemas.microsoft.com/office/powerpoint/2010/main" val="889223185"/>
              </p:ext>
            </p:extLst>
          </p:nvPr>
        </p:nvGraphicFramePr>
        <p:xfrm>
          <a:off x="124691" y="4039985"/>
          <a:ext cx="5037512" cy="2759826"/>
        </p:xfrm>
        <a:graphic>
          <a:graphicData uri="http://schemas.openxmlformats.org/drawingml/2006/table">
            <a:tbl>
              <a:tblPr firstRow="1" bandRow="1">
                <a:tableStyleId>{5C22544A-7EE6-4342-B048-85BDC9FD1C3A}</a:tableStyleId>
              </a:tblPr>
              <a:tblGrid>
                <a:gridCol w="1259378">
                  <a:extLst>
                    <a:ext uri="{9D8B030D-6E8A-4147-A177-3AD203B41FA5}">
                      <a16:colId xmlns:a16="http://schemas.microsoft.com/office/drawing/2014/main" val="3572290464"/>
                    </a:ext>
                  </a:extLst>
                </a:gridCol>
                <a:gridCol w="1259378">
                  <a:extLst>
                    <a:ext uri="{9D8B030D-6E8A-4147-A177-3AD203B41FA5}">
                      <a16:colId xmlns:a16="http://schemas.microsoft.com/office/drawing/2014/main" val="1196846892"/>
                    </a:ext>
                  </a:extLst>
                </a:gridCol>
                <a:gridCol w="1259378">
                  <a:extLst>
                    <a:ext uri="{9D8B030D-6E8A-4147-A177-3AD203B41FA5}">
                      <a16:colId xmlns:a16="http://schemas.microsoft.com/office/drawing/2014/main" val="1222246166"/>
                    </a:ext>
                  </a:extLst>
                </a:gridCol>
                <a:gridCol w="1259378">
                  <a:extLst>
                    <a:ext uri="{9D8B030D-6E8A-4147-A177-3AD203B41FA5}">
                      <a16:colId xmlns:a16="http://schemas.microsoft.com/office/drawing/2014/main" val="8074096"/>
                    </a:ext>
                  </a:extLst>
                </a:gridCol>
              </a:tblGrid>
              <a:tr h="758952">
                <a:tc>
                  <a:txBody>
                    <a:bodyPr/>
                    <a:lstStyle/>
                    <a:p>
                      <a:endParaRPr lang="en-US"/>
                    </a:p>
                  </a:txBody>
                  <a:tcPr/>
                </a:tc>
                <a:tc>
                  <a:txBody>
                    <a:bodyPr/>
                    <a:lstStyle/>
                    <a:p>
                      <a:endParaRPr lang="en-US"/>
                    </a:p>
                  </a:txBody>
                  <a:tcPr/>
                </a:tc>
                <a:tc>
                  <a:txBody>
                    <a:bodyPr/>
                    <a:lstStyle/>
                    <a:p>
                      <a:r>
                        <a:rPr lang="en-US" dirty="0"/>
                        <a:t>Actual Value</a:t>
                      </a:r>
                    </a:p>
                  </a:txBody>
                  <a:tcPr/>
                </a:tc>
                <a:tc>
                  <a:txBody>
                    <a:bodyPr/>
                    <a:lstStyle/>
                    <a:p>
                      <a:r>
                        <a:rPr lang="en-US" dirty="0"/>
                        <a:t>Actual Value</a:t>
                      </a:r>
                    </a:p>
                  </a:txBody>
                  <a:tcPr/>
                </a:tc>
                <a:extLst>
                  <a:ext uri="{0D108BD9-81ED-4DB2-BD59-A6C34878D82A}">
                    <a16:rowId xmlns:a16="http://schemas.microsoft.com/office/drawing/2014/main" val="1075605725"/>
                  </a:ext>
                </a:extLst>
              </a:tr>
              <a:tr h="482970">
                <a:tc>
                  <a:txBody>
                    <a:bodyPr/>
                    <a:lstStyle/>
                    <a:p>
                      <a:endParaRPr lang="en-US"/>
                    </a:p>
                  </a:txBody>
                  <a:tcPr/>
                </a:tc>
                <a:tc>
                  <a:txBody>
                    <a:bodyPr/>
                    <a:lstStyle/>
                    <a:p>
                      <a:endParaRPr lang="en-US"/>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748439732"/>
                  </a:ext>
                </a:extLst>
              </a:tr>
              <a:tr h="758952">
                <a:tc>
                  <a:txBody>
                    <a:bodyPr/>
                    <a:lstStyle/>
                    <a:p>
                      <a:r>
                        <a:rPr lang="en-US" dirty="0"/>
                        <a:t>Predicated Values</a:t>
                      </a:r>
                    </a:p>
                  </a:txBody>
                  <a:tcPr/>
                </a:tc>
                <a:tc>
                  <a:txBody>
                    <a:bodyPr/>
                    <a:lstStyle/>
                    <a:p>
                      <a:r>
                        <a:rPr lang="en-US" dirty="0"/>
                        <a:t>True</a:t>
                      </a:r>
                    </a:p>
                  </a:txBody>
                  <a:tcPr/>
                </a:tc>
                <a:tc>
                  <a:txBody>
                    <a:bodyPr/>
                    <a:lstStyle/>
                    <a:p>
                      <a:r>
                        <a:rPr lang="en-US" dirty="0"/>
                        <a:t>TP:26</a:t>
                      </a:r>
                    </a:p>
                  </a:txBody>
                  <a:tcPr/>
                </a:tc>
                <a:tc>
                  <a:txBody>
                    <a:bodyPr/>
                    <a:lstStyle/>
                    <a:p>
                      <a:r>
                        <a:rPr lang="en-US" dirty="0"/>
                        <a:t>FN:6</a:t>
                      </a:r>
                    </a:p>
                  </a:txBody>
                  <a:tcPr/>
                </a:tc>
                <a:extLst>
                  <a:ext uri="{0D108BD9-81ED-4DB2-BD59-A6C34878D82A}">
                    <a16:rowId xmlns:a16="http://schemas.microsoft.com/office/drawing/2014/main" val="3754204930"/>
                  </a:ext>
                </a:extLst>
              </a:tr>
              <a:tr h="758952">
                <a:tc>
                  <a:txBody>
                    <a:bodyPr/>
                    <a:lstStyle/>
                    <a:p>
                      <a:r>
                        <a:rPr lang="en-US" dirty="0"/>
                        <a:t>Predicated Values</a:t>
                      </a:r>
                    </a:p>
                  </a:txBody>
                  <a:tcPr/>
                </a:tc>
                <a:tc>
                  <a:txBody>
                    <a:bodyPr/>
                    <a:lstStyle/>
                    <a:p>
                      <a:r>
                        <a:rPr lang="en-US" dirty="0"/>
                        <a:t>False</a:t>
                      </a:r>
                    </a:p>
                  </a:txBody>
                  <a:tcPr/>
                </a:tc>
                <a:tc>
                  <a:txBody>
                    <a:bodyPr/>
                    <a:lstStyle/>
                    <a:p>
                      <a:r>
                        <a:rPr lang="en-US" dirty="0"/>
                        <a:t>FP:7</a:t>
                      </a:r>
                    </a:p>
                  </a:txBody>
                  <a:tcPr/>
                </a:tc>
                <a:tc>
                  <a:txBody>
                    <a:bodyPr/>
                    <a:lstStyle/>
                    <a:p>
                      <a:r>
                        <a:rPr lang="en-US" dirty="0"/>
                        <a:t>TN:37</a:t>
                      </a:r>
                    </a:p>
                  </a:txBody>
                  <a:tcPr/>
                </a:tc>
                <a:extLst>
                  <a:ext uri="{0D108BD9-81ED-4DB2-BD59-A6C34878D82A}">
                    <a16:rowId xmlns:a16="http://schemas.microsoft.com/office/drawing/2014/main" val="1201232941"/>
                  </a:ext>
                </a:extLst>
              </a:tr>
            </a:tbl>
          </a:graphicData>
        </a:graphic>
      </p:graphicFrame>
      <p:pic>
        <p:nvPicPr>
          <p:cNvPr id="12" name="Picture 11" descr="A screenshot of a computer">
            <a:extLst>
              <a:ext uri="{FF2B5EF4-FFF2-40B4-BE49-F238E27FC236}">
                <a16:creationId xmlns:a16="http://schemas.microsoft.com/office/drawing/2014/main" id="{714DC4E9-C36E-EF49-C87D-7A44CF80D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712" y="0"/>
            <a:ext cx="6278187" cy="6858000"/>
          </a:xfrm>
          <a:prstGeom prst="rect">
            <a:avLst/>
          </a:prstGeom>
        </p:spPr>
      </p:pic>
    </p:spTree>
    <p:extLst>
      <p:ext uri="{BB962C8B-B14F-4D97-AF65-F5344CB8AC3E}">
        <p14:creationId xmlns:p14="http://schemas.microsoft.com/office/powerpoint/2010/main" val="205135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E97E-6710-92F9-D393-F48E76B2F921}"/>
              </a:ext>
            </a:extLst>
          </p:cNvPr>
          <p:cNvSpPr>
            <a:spLocks noGrp="1"/>
          </p:cNvSpPr>
          <p:nvPr>
            <p:ph type="title"/>
          </p:nvPr>
        </p:nvSpPr>
        <p:spPr>
          <a:xfrm>
            <a:off x="246435" y="97278"/>
            <a:ext cx="5249693" cy="933854"/>
          </a:xfrm>
        </p:spPr>
        <p:txBody>
          <a:bodyPr/>
          <a:lstStyle/>
          <a:p>
            <a:r>
              <a:rPr lang="en-US" dirty="0">
                <a:solidFill>
                  <a:schemeClr val="accent1"/>
                </a:solidFill>
              </a:rPr>
              <a:t>XG-BOOST RESULTS:</a:t>
            </a:r>
          </a:p>
        </p:txBody>
      </p:sp>
      <p:sp>
        <p:nvSpPr>
          <p:cNvPr id="3" name="Content Placeholder 2">
            <a:extLst>
              <a:ext uri="{FF2B5EF4-FFF2-40B4-BE49-F238E27FC236}">
                <a16:creationId xmlns:a16="http://schemas.microsoft.com/office/drawing/2014/main" id="{27D87648-6434-BAF2-3BEF-52CE279A8C31}"/>
              </a:ext>
            </a:extLst>
          </p:cNvPr>
          <p:cNvSpPr>
            <a:spLocks noGrp="1"/>
          </p:cNvSpPr>
          <p:nvPr>
            <p:ph idx="1"/>
          </p:nvPr>
        </p:nvSpPr>
        <p:spPr>
          <a:xfrm>
            <a:off x="0" y="1031132"/>
            <a:ext cx="12192000" cy="5729589"/>
          </a:xfrm>
        </p:spPr>
        <p:txBody>
          <a:bodyPr/>
          <a:lstStyle/>
          <a:p>
            <a:r>
              <a:rPr lang="en-US" dirty="0"/>
              <a:t>Accuracy: 0.918</a:t>
            </a:r>
          </a:p>
          <a:p>
            <a:r>
              <a:rPr lang="en-US" dirty="0"/>
              <a:t>Precision:0.960</a:t>
            </a:r>
          </a:p>
          <a:p>
            <a:r>
              <a:rPr lang="en-US" dirty="0"/>
              <a:t>Recall:0.857</a:t>
            </a:r>
          </a:p>
          <a:p>
            <a:r>
              <a:rPr lang="en-US" dirty="0"/>
              <a:t>F1 Score:0.905</a:t>
            </a:r>
          </a:p>
        </p:txBody>
      </p:sp>
      <p:graphicFrame>
        <p:nvGraphicFramePr>
          <p:cNvPr id="4" name="Table 3">
            <a:extLst>
              <a:ext uri="{FF2B5EF4-FFF2-40B4-BE49-F238E27FC236}">
                <a16:creationId xmlns:a16="http://schemas.microsoft.com/office/drawing/2014/main" id="{4288EAD7-86A3-6B2E-6C88-BF59FF6D5ECF}"/>
              </a:ext>
            </a:extLst>
          </p:cNvPr>
          <p:cNvGraphicFramePr>
            <a:graphicFrameLocks noGrp="1"/>
          </p:cNvGraphicFramePr>
          <p:nvPr>
            <p:extLst>
              <p:ext uri="{D42A27DB-BD31-4B8C-83A1-F6EECF244321}">
                <p14:modId xmlns:p14="http://schemas.microsoft.com/office/powerpoint/2010/main" val="4131358888"/>
              </p:ext>
            </p:extLst>
          </p:nvPr>
        </p:nvGraphicFramePr>
        <p:xfrm>
          <a:off x="74815" y="4347555"/>
          <a:ext cx="5494716" cy="2481348"/>
        </p:xfrm>
        <a:graphic>
          <a:graphicData uri="http://schemas.openxmlformats.org/drawingml/2006/table">
            <a:tbl>
              <a:tblPr firstRow="1" bandRow="1">
                <a:tableStyleId>{5C22544A-7EE6-4342-B048-85BDC9FD1C3A}</a:tableStyleId>
              </a:tblPr>
              <a:tblGrid>
                <a:gridCol w="1373679">
                  <a:extLst>
                    <a:ext uri="{9D8B030D-6E8A-4147-A177-3AD203B41FA5}">
                      <a16:colId xmlns:a16="http://schemas.microsoft.com/office/drawing/2014/main" val="2648789522"/>
                    </a:ext>
                  </a:extLst>
                </a:gridCol>
                <a:gridCol w="1373679">
                  <a:extLst>
                    <a:ext uri="{9D8B030D-6E8A-4147-A177-3AD203B41FA5}">
                      <a16:colId xmlns:a16="http://schemas.microsoft.com/office/drawing/2014/main" val="132143840"/>
                    </a:ext>
                  </a:extLst>
                </a:gridCol>
                <a:gridCol w="1373679">
                  <a:extLst>
                    <a:ext uri="{9D8B030D-6E8A-4147-A177-3AD203B41FA5}">
                      <a16:colId xmlns:a16="http://schemas.microsoft.com/office/drawing/2014/main" val="1782026433"/>
                    </a:ext>
                  </a:extLst>
                </a:gridCol>
                <a:gridCol w="1373679">
                  <a:extLst>
                    <a:ext uri="{9D8B030D-6E8A-4147-A177-3AD203B41FA5}">
                      <a16:colId xmlns:a16="http://schemas.microsoft.com/office/drawing/2014/main" val="504259750"/>
                    </a:ext>
                  </a:extLst>
                </a:gridCol>
              </a:tblGrid>
              <a:tr h="600594">
                <a:tc>
                  <a:txBody>
                    <a:bodyPr/>
                    <a:lstStyle/>
                    <a:p>
                      <a:endParaRPr lang="en-US"/>
                    </a:p>
                  </a:txBody>
                  <a:tcPr/>
                </a:tc>
                <a:tc>
                  <a:txBody>
                    <a:bodyPr/>
                    <a:lstStyle/>
                    <a:p>
                      <a:endParaRPr lang="en-US"/>
                    </a:p>
                  </a:txBody>
                  <a:tcPr/>
                </a:tc>
                <a:tc>
                  <a:txBody>
                    <a:bodyPr/>
                    <a:lstStyle/>
                    <a:p>
                      <a:r>
                        <a:rPr lang="en-US" dirty="0"/>
                        <a:t>Actual Value</a:t>
                      </a:r>
                    </a:p>
                  </a:txBody>
                  <a:tcPr/>
                </a:tc>
                <a:tc>
                  <a:txBody>
                    <a:bodyPr/>
                    <a:lstStyle/>
                    <a:p>
                      <a:r>
                        <a:rPr lang="en-US" dirty="0"/>
                        <a:t>Actual Value</a:t>
                      </a:r>
                    </a:p>
                  </a:txBody>
                  <a:tcPr/>
                </a:tc>
                <a:extLst>
                  <a:ext uri="{0D108BD9-81ED-4DB2-BD59-A6C34878D82A}">
                    <a16:rowId xmlns:a16="http://schemas.microsoft.com/office/drawing/2014/main" val="3593853436"/>
                  </a:ext>
                </a:extLst>
              </a:tr>
              <a:tr h="600594">
                <a:tc>
                  <a:txBody>
                    <a:bodyPr/>
                    <a:lstStyle/>
                    <a:p>
                      <a:endParaRPr lang="en-US"/>
                    </a:p>
                  </a:txBody>
                  <a:tcPr/>
                </a:tc>
                <a:tc>
                  <a:txBody>
                    <a:bodyPr/>
                    <a:lstStyle/>
                    <a:p>
                      <a:endParaRPr lang="en-US"/>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147892163"/>
                  </a:ext>
                </a:extLst>
              </a:tr>
              <a:tr h="600594">
                <a:tc>
                  <a:txBody>
                    <a:bodyPr/>
                    <a:lstStyle/>
                    <a:p>
                      <a:r>
                        <a:rPr lang="en-US" dirty="0"/>
                        <a:t>Predicated Values</a:t>
                      </a:r>
                    </a:p>
                  </a:txBody>
                  <a:tcPr/>
                </a:tc>
                <a:tc>
                  <a:txBody>
                    <a:bodyPr/>
                    <a:lstStyle/>
                    <a:p>
                      <a:r>
                        <a:rPr lang="en-US" dirty="0"/>
                        <a:t>True</a:t>
                      </a:r>
                    </a:p>
                  </a:txBody>
                  <a:tcPr/>
                </a:tc>
                <a:tc>
                  <a:txBody>
                    <a:bodyPr/>
                    <a:lstStyle/>
                    <a:p>
                      <a:r>
                        <a:rPr lang="en-US" dirty="0"/>
                        <a:t>TP:32</a:t>
                      </a:r>
                    </a:p>
                  </a:txBody>
                  <a:tcPr/>
                </a:tc>
                <a:tc>
                  <a:txBody>
                    <a:bodyPr/>
                    <a:lstStyle/>
                    <a:p>
                      <a:r>
                        <a:rPr lang="en-US" dirty="0"/>
                        <a:t>FN:1</a:t>
                      </a:r>
                    </a:p>
                  </a:txBody>
                  <a:tcPr/>
                </a:tc>
                <a:extLst>
                  <a:ext uri="{0D108BD9-81ED-4DB2-BD59-A6C34878D82A}">
                    <a16:rowId xmlns:a16="http://schemas.microsoft.com/office/drawing/2014/main" val="206020297"/>
                  </a:ext>
                </a:extLst>
              </a:tr>
              <a:tr h="600594">
                <a:tc>
                  <a:txBody>
                    <a:bodyPr/>
                    <a:lstStyle/>
                    <a:p>
                      <a:r>
                        <a:rPr lang="en-US" dirty="0"/>
                        <a:t>Predicated Values</a:t>
                      </a:r>
                    </a:p>
                  </a:txBody>
                  <a:tcPr/>
                </a:tc>
                <a:tc>
                  <a:txBody>
                    <a:bodyPr/>
                    <a:lstStyle/>
                    <a:p>
                      <a:r>
                        <a:rPr lang="en-US" dirty="0"/>
                        <a:t>False</a:t>
                      </a:r>
                    </a:p>
                  </a:txBody>
                  <a:tcPr/>
                </a:tc>
                <a:tc>
                  <a:txBody>
                    <a:bodyPr/>
                    <a:lstStyle/>
                    <a:p>
                      <a:r>
                        <a:rPr lang="en-US" dirty="0"/>
                        <a:t>FP:4</a:t>
                      </a:r>
                    </a:p>
                  </a:txBody>
                  <a:tcPr/>
                </a:tc>
                <a:tc>
                  <a:txBody>
                    <a:bodyPr/>
                    <a:lstStyle/>
                    <a:p>
                      <a:r>
                        <a:rPr lang="en-US" dirty="0"/>
                        <a:t>TN:24</a:t>
                      </a:r>
                    </a:p>
                  </a:txBody>
                  <a:tcPr/>
                </a:tc>
                <a:extLst>
                  <a:ext uri="{0D108BD9-81ED-4DB2-BD59-A6C34878D82A}">
                    <a16:rowId xmlns:a16="http://schemas.microsoft.com/office/drawing/2014/main" val="3399947052"/>
                  </a:ext>
                </a:extLst>
              </a:tr>
            </a:tbl>
          </a:graphicData>
        </a:graphic>
      </p:graphicFrame>
      <p:pic>
        <p:nvPicPr>
          <p:cNvPr id="6" name="Picture 5" descr="A screenshot of a computer program&#10;&#10;Description automatically generated">
            <a:extLst>
              <a:ext uri="{FF2B5EF4-FFF2-40B4-BE49-F238E27FC236}">
                <a16:creationId xmlns:a16="http://schemas.microsoft.com/office/drawing/2014/main" id="{6A3327FA-4F90-3890-4A4A-0A02108A6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530" y="29097"/>
            <a:ext cx="6376035" cy="6605167"/>
          </a:xfrm>
          <a:prstGeom prst="rect">
            <a:avLst/>
          </a:prstGeom>
        </p:spPr>
      </p:pic>
    </p:spTree>
    <p:extLst>
      <p:ext uri="{BB962C8B-B14F-4D97-AF65-F5344CB8AC3E}">
        <p14:creationId xmlns:p14="http://schemas.microsoft.com/office/powerpoint/2010/main" val="3715447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2221-FF20-D6D4-B1EF-F8C81F54E168}"/>
              </a:ext>
            </a:extLst>
          </p:cNvPr>
          <p:cNvSpPr>
            <a:spLocks noGrp="1"/>
          </p:cNvSpPr>
          <p:nvPr>
            <p:ph type="title"/>
          </p:nvPr>
        </p:nvSpPr>
        <p:spPr>
          <a:xfrm>
            <a:off x="0" y="1"/>
            <a:ext cx="6001789" cy="922712"/>
          </a:xfrm>
        </p:spPr>
        <p:txBody>
          <a:bodyPr/>
          <a:lstStyle/>
          <a:p>
            <a:r>
              <a:rPr lang="en-US" dirty="0">
                <a:solidFill>
                  <a:schemeClr val="accent1"/>
                </a:solidFill>
              </a:rPr>
              <a:t>COADING AND TESTING: </a:t>
            </a:r>
          </a:p>
        </p:txBody>
      </p:sp>
      <p:sp>
        <p:nvSpPr>
          <p:cNvPr id="3" name="Content Placeholder 2">
            <a:extLst>
              <a:ext uri="{FF2B5EF4-FFF2-40B4-BE49-F238E27FC236}">
                <a16:creationId xmlns:a16="http://schemas.microsoft.com/office/drawing/2014/main" id="{E4001573-89EC-36A3-53C6-AEB3E2D5AA97}"/>
              </a:ext>
            </a:extLst>
          </p:cNvPr>
          <p:cNvSpPr>
            <a:spLocks noGrp="1"/>
          </p:cNvSpPr>
          <p:nvPr>
            <p:ph idx="1"/>
          </p:nvPr>
        </p:nvSpPr>
        <p:spPr>
          <a:xfrm>
            <a:off x="0" y="1047404"/>
            <a:ext cx="12192000" cy="5810595"/>
          </a:xfrm>
        </p:spPr>
        <p:txBody>
          <a:bodyPr>
            <a:normAutofit fontScale="62500" lnSpcReduction="20000"/>
          </a:bodyPr>
          <a:lstStyle/>
          <a:p>
            <a:r>
              <a:rPr lang="en-US" dirty="0">
                <a:solidFill>
                  <a:schemeClr val="accent1"/>
                </a:solidFill>
              </a:rPr>
              <a:t>1) Software Requirement:</a:t>
            </a:r>
          </a:p>
          <a:p>
            <a:pPr marL="0" indent="0">
              <a:buNone/>
            </a:pPr>
            <a:r>
              <a:rPr lang="en-US" dirty="0">
                <a:solidFill>
                  <a:schemeClr val="accent1"/>
                </a:solidFill>
              </a:rPr>
              <a:t>1. Anaconda </a:t>
            </a:r>
            <a:r>
              <a:rPr lang="en-US" dirty="0"/>
              <a:t>: It is an open-source software available to us which enables us to easily code in using python or R on different operating systems such as the windows, Linux, and Mc OS. It has millions of users worldwide and is well known as the industry which helps us in developing systems, testing them, and training the machines. This further enables us to:</a:t>
            </a:r>
          </a:p>
          <a:p>
            <a:pPr marL="0" indent="0">
              <a:buNone/>
            </a:pPr>
            <a:r>
              <a:rPr lang="en-US" dirty="0"/>
              <a:t> • Manage all the imported libraries, their dependencies, and the environments of developing with Anaconda.</a:t>
            </a:r>
          </a:p>
          <a:p>
            <a:pPr marL="0" indent="0">
              <a:buNone/>
            </a:pPr>
            <a:r>
              <a:rPr lang="en-US" dirty="0"/>
              <a:t> • In developing techniques to train our machine with TensorFlow, scikit-learn, etc. </a:t>
            </a:r>
          </a:p>
          <a:p>
            <a:pPr marL="0" indent="0">
              <a:buNone/>
            </a:pPr>
            <a:r>
              <a:rPr lang="en-US" dirty="0"/>
              <a:t>• Analyze the datasets and manipulate the with </a:t>
            </a:r>
            <a:r>
              <a:rPr lang="en-US" dirty="0" err="1"/>
              <a:t>Dask</a:t>
            </a:r>
            <a:r>
              <a:rPr lang="en-US" dirty="0"/>
              <a:t>, NumPy, pandas, and </a:t>
            </a:r>
            <a:r>
              <a:rPr lang="en-US" dirty="0" err="1"/>
              <a:t>Numba</a:t>
            </a:r>
            <a:r>
              <a:rPr lang="en-US" dirty="0"/>
              <a:t> </a:t>
            </a:r>
          </a:p>
          <a:p>
            <a:pPr marL="0" indent="0">
              <a:buNone/>
            </a:pPr>
            <a:r>
              <a:rPr lang="en-US" dirty="0"/>
              <a:t>• Visualize or plot the results with Matplotlib, </a:t>
            </a:r>
            <a:r>
              <a:rPr lang="en-US" dirty="0" err="1"/>
              <a:t>Holoviews</a:t>
            </a:r>
            <a:r>
              <a:rPr lang="en-US" dirty="0"/>
              <a:t>, Bokeh, and </a:t>
            </a:r>
            <a:r>
              <a:rPr lang="en-US" dirty="0" err="1"/>
              <a:t>Datashader</a:t>
            </a:r>
            <a:r>
              <a:rPr lang="en-US" dirty="0"/>
              <a:t>. It also provides us with </a:t>
            </a:r>
            <a:r>
              <a:rPr lang="en-US" dirty="0" err="1"/>
              <a:t>jupyter</a:t>
            </a:r>
            <a:r>
              <a:rPr lang="en-US" dirty="0"/>
              <a:t> notebooks which has all the in-built libraries embedded in the already. This eases our coding stress, and also helps us code with more efficiency. </a:t>
            </a:r>
          </a:p>
          <a:p>
            <a:pPr marL="0" indent="0">
              <a:buNone/>
            </a:pPr>
            <a:r>
              <a:rPr lang="en-US" dirty="0">
                <a:solidFill>
                  <a:schemeClr val="accent1"/>
                </a:solidFill>
              </a:rPr>
              <a:t>2. Python: </a:t>
            </a:r>
            <a:r>
              <a:rPr lang="en-US" dirty="0"/>
              <a:t>The most abundantly used general level programming language. It is used for both a small scale and big scale systems. It can easily be interpreted. It is said to support multiple programming paradigms. It includes features of procedural, object-oriented, and functional programming together. It is already garbage-collected which makes it more efficient. </a:t>
            </a:r>
          </a:p>
          <a:p>
            <a:pPr marL="0" indent="0">
              <a:buNone/>
            </a:pPr>
            <a:r>
              <a:rPr lang="en-US" dirty="0">
                <a:solidFill>
                  <a:schemeClr val="accent1"/>
                </a:solidFill>
              </a:rPr>
              <a:t>3. </a:t>
            </a:r>
            <a:r>
              <a:rPr lang="en-US" dirty="0" err="1">
                <a:solidFill>
                  <a:schemeClr val="accent1"/>
                </a:solidFill>
              </a:rPr>
              <a:t>Numpy</a:t>
            </a:r>
            <a:r>
              <a:rPr lang="en-US" dirty="0">
                <a:solidFill>
                  <a:schemeClr val="accent1"/>
                </a:solidFill>
              </a:rPr>
              <a:t>: </a:t>
            </a:r>
            <a:r>
              <a:rPr lang="en-US" dirty="0"/>
              <a:t>It is a python programming library. This basically helps us deal with large datasets, matrices, and multi-dimensional arrays. It also provides us with a number of mathematical functions which help us and ease the calculations. It is an open-source software available to all. </a:t>
            </a:r>
          </a:p>
          <a:p>
            <a:pPr marL="0" indent="0">
              <a:buNone/>
            </a:pPr>
            <a:r>
              <a:rPr lang="en-US" dirty="0">
                <a:solidFill>
                  <a:schemeClr val="accent1"/>
                </a:solidFill>
              </a:rPr>
              <a:t>4. Pandas- </a:t>
            </a:r>
            <a:r>
              <a:rPr lang="en-US" dirty="0"/>
              <a:t>It is a library that is written in python language. It helps us with the analyzing of data. It also provides us with tools and functions to manipulate a large amount of data.</a:t>
            </a:r>
          </a:p>
          <a:p>
            <a:pPr marL="0" indent="0">
              <a:buNone/>
            </a:pPr>
            <a:r>
              <a:rPr lang="en-US" dirty="0">
                <a:solidFill>
                  <a:schemeClr val="accent1"/>
                </a:solidFill>
              </a:rPr>
              <a:t>5. </a:t>
            </a:r>
            <a:r>
              <a:rPr lang="en-US" dirty="0" err="1">
                <a:solidFill>
                  <a:schemeClr val="accent1"/>
                </a:solidFill>
              </a:rPr>
              <a:t>Sklearn</a:t>
            </a:r>
            <a:r>
              <a:rPr lang="en-US" dirty="0">
                <a:solidFill>
                  <a:schemeClr val="accent1"/>
                </a:solidFill>
              </a:rPr>
              <a:t> </a:t>
            </a:r>
            <a:r>
              <a:rPr lang="en-US" dirty="0"/>
              <a:t>: It is a library used in machine learning in python programming language. It mainly helps us with the classification of data, regression of models, and in clustering algorithms. These algorithms include SVM, random forest etc.</a:t>
            </a:r>
          </a:p>
          <a:p>
            <a:pPr marL="0" indent="0">
              <a:buNone/>
            </a:pPr>
            <a:r>
              <a:rPr lang="en-US" dirty="0">
                <a:solidFill>
                  <a:schemeClr val="accent1"/>
                </a:solidFill>
              </a:rPr>
              <a:t>6. </a:t>
            </a:r>
            <a:r>
              <a:rPr lang="en-US" dirty="0" err="1">
                <a:solidFill>
                  <a:schemeClr val="accent1"/>
                </a:solidFill>
              </a:rPr>
              <a:t>Tensorflow</a:t>
            </a:r>
            <a:r>
              <a:rPr lang="en-US" dirty="0">
                <a:solidFill>
                  <a:schemeClr val="accent1"/>
                </a:solidFill>
              </a:rPr>
              <a:t>- </a:t>
            </a:r>
            <a:r>
              <a:rPr lang="en-US" dirty="0"/>
              <a:t>It is a highly know open-source software, which is free and available to all. It is used for differentiable programming with a large number of tasks. It is used against large data sets to help us with the dataflow, and its manipulation. It is a basically a math library with various features. </a:t>
            </a:r>
          </a:p>
          <a:p>
            <a:pPr marL="0" indent="0">
              <a:buNone/>
            </a:pPr>
            <a:endParaRPr lang="en-US" dirty="0"/>
          </a:p>
        </p:txBody>
      </p:sp>
    </p:spTree>
    <p:extLst>
      <p:ext uri="{BB962C8B-B14F-4D97-AF65-F5344CB8AC3E}">
        <p14:creationId xmlns:p14="http://schemas.microsoft.com/office/powerpoint/2010/main" val="98962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0FF35-0DC3-67EB-4973-BB4AD76418B0}"/>
              </a:ext>
            </a:extLst>
          </p:cNvPr>
          <p:cNvSpPr>
            <a:spLocks noGrp="1"/>
          </p:cNvSpPr>
          <p:nvPr>
            <p:ph type="title"/>
          </p:nvPr>
        </p:nvSpPr>
        <p:spPr>
          <a:xfrm>
            <a:off x="2019300" y="538956"/>
            <a:ext cx="8985250" cy="1118394"/>
          </a:xfrm>
        </p:spPr>
        <p:txBody>
          <a:bodyPr anchor="t">
            <a:normAutofit/>
          </a:bodyPr>
          <a:lstStyle/>
          <a:p>
            <a:r>
              <a:rPr lang="en-US" sz="4000" dirty="0">
                <a:solidFill>
                  <a:schemeClr val="accent1"/>
                </a:solidFill>
              </a:rPr>
              <a:t>Domain:</a:t>
            </a:r>
          </a:p>
        </p:txBody>
      </p:sp>
      <p:pic>
        <p:nvPicPr>
          <p:cNvPr id="22" name="Picture 21" descr="Abstract background of data">
            <a:extLst>
              <a:ext uri="{FF2B5EF4-FFF2-40B4-BE49-F238E27FC236}">
                <a16:creationId xmlns:a16="http://schemas.microsoft.com/office/drawing/2014/main" id="{A32B3CC3-145F-0BE7-F635-668D8D259BD8}"/>
              </a:ext>
            </a:extLst>
          </p:cNvPr>
          <p:cNvPicPr>
            <a:picLocks noChangeAspect="1"/>
          </p:cNvPicPr>
          <p:nvPr/>
        </p:nvPicPr>
        <p:blipFill rotWithShape="1">
          <a:blip r:embed="rId2"/>
          <a:srcRect l="17559" r="25978"/>
          <a:stretch/>
        </p:blipFill>
        <p:spPr>
          <a:xfrm>
            <a:off x="1104900" y="540369"/>
            <a:ext cx="749300" cy="746473"/>
          </a:xfrm>
          <a:prstGeom prst="rect">
            <a:avLst/>
          </a:prstGeom>
        </p:spPr>
      </p:pic>
      <p:sp>
        <p:nvSpPr>
          <p:cNvPr id="3" name="Content Placeholder 2">
            <a:extLst>
              <a:ext uri="{FF2B5EF4-FFF2-40B4-BE49-F238E27FC236}">
                <a16:creationId xmlns:a16="http://schemas.microsoft.com/office/drawing/2014/main" id="{85D3ED61-38F8-1166-6F02-F268B0637475}"/>
              </a:ext>
            </a:extLst>
          </p:cNvPr>
          <p:cNvSpPr>
            <a:spLocks noGrp="1"/>
          </p:cNvSpPr>
          <p:nvPr>
            <p:ph idx="1"/>
          </p:nvPr>
        </p:nvSpPr>
        <p:spPr>
          <a:xfrm>
            <a:off x="1009650" y="1847849"/>
            <a:ext cx="9994900" cy="4254501"/>
          </a:xfrm>
        </p:spPr>
        <p:txBody>
          <a:bodyPr>
            <a:normAutofit/>
          </a:bodyPr>
          <a:lstStyle/>
          <a:p>
            <a:r>
              <a:rPr lang="en-US" sz="2000"/>
              <a:t>Machine Learning:</a:t>
            </a:r>
          </a:p>
          <a:p>
            <a:r>
              <a:rPr lang="en-US" sz="2000"/>
              <a:t>Machine Learning is the art and science of enabling machine to learn things Which are not explicitly programmed.</a:t>
            </a:r>
          </a:p>
          <a:p>
            <a:r>
              <a:rPr lang="en-US" sz="2000"/>
              <a:t>Python is Widely used  general-purpose, high-level Programming Language.</a:t>
            </a:r>
          </a:p>
          <a:p>
            <a:r>
              <a:rPr lang="en-US" sz="2000"/>
              <a:t>Python Is a Programming Language that lets you work quickly and integrate Systems more efficiency.</a:t>
            </a:r>
          </a:p>
          <a:p>
            <a:r>
              <a:rPr lang="en-US" sz="2000"/>
              <a:t>Python Can be used Windows, Mac, Linux, etc.</a:t>
            </a:r>
          </a:p>
          <a:p>
            <a:endParaRPr lang="en-US" sz="2000"/>
          </a:p>
          <a:p>
            <a:endParaRPr lang="en-US" sz="2000"/>
          </a:p>
        </p:txBody>
      </p:sp>
    </p:spTree>
    <p:extLst>
      <p:ext uri="{BB962C8B-B14F-4D97-AF65-F5344CB8AC3E}">
        <p14:creationId xmlns:p14="http://schemas.microsoft.com/office/powerpoint/2010/main" val="2949250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B5A-1812-F839-10E0-41C8B6D74A55}"/>
              </a:ext>
            </a:extLst>
          </p:cNvPr>
          <p:cNvSpPr>
            <a:spLocks noGrp="1"/>
          </p:cNvSpPr>
          <p:nvPr>
            <p:ph type="title"/>
          </p:nvPr>
        </p:nvSpPr>
        <p:spPr>
          <a:xfrm>
            <a:off x="99754" y="1"/>
            <a:ext cx="9035934" cy="1039090"/>
          </a:xfrm>
        </p:spPr>
        <p:txBody>
          <a:bodyPr/>
          <a:lstStyle/>
          <a:p>
            <a:r>
              <a:rPr lang="en-US" dirty="0">
                <a:solidFill>
                  <a:schemeClr val="accent1"/>
                </a:solidFill>
              </a:rPr>
              <a:t>2 )OBJECTIVES AND TYPES OF TESTING:</a:t>
            </a:r>
          </a:p>
        </p:txBody>
      </p:sp>
      <p:sp>
        <p:nvSpPr>
          <p:cNvPr id="3" name="Content Placeholder 2">
            <a:extLst>
              <a:ext uri="{FF2B5EF4-FFF2-40B4-BE49-F238E27FC236}">
                <a16:creationId xmlns:a16="http://schemas.microsoft.com/office/drawing/2014/main" id="{63195207-9B47-65D8-703B-FE57B90D980E}"/>
              </a:ext>
            </a:extLst>
          </p:cNvPr>
          <p:cNvSpPr>
            <a:spLocks noGrp="1"/>
          </p:cNvSpPr>
          <p:nvPr>
            <p:ph idx="1"/>
          </p:nvPr>
        </p:nvSpPr>
        <p:spPr>
          <a:xfrm>
            <a:off x="0" y="1039092"/>
            <a:ext cx="12192000" cy="5752406"/>
          </a:xfrm>
        </p:spPr>
        <p:txBody>
          <a:bodyPr>
            <a:normAutofit fontScale="62500" lnSpcReduction="20000"/>
          </a:bodyPr>
          <a:lstStyle/>
          <a:p>
            <a:r>
              <a:rPr lang="en-US" dirty="0"/>
              <a:t>Testing is performed so that we can locate problems. It is the method of identifying all possible faults of any system. Also, it acts as method to test the functionality of all the individual components and the system as a whole. It is the process of verifying that the hardware system performs its functionalities and meets user needs and expectations. Testing ensures that even if the product fails, it fails in a controlled condition that can be managed later. There are various types of test. Each of the test is used to address a particular testing needs.</a:t>
            </a:r>
          </a:p>
          <a:p>
            <a:r>
              <a:rPr lang="en-US" dirty="0">
                <a:solidFill>
                  <a:schemeClr val="accent1"/>
                </a:solidFill>
              </a:rPr>
              <a:t>2.1 UNIT TESTING </a:t>
            </a:r>
            <a:r>
              <a:rPr lang="en-US" dirty="0"/>
              <a:t>This testing includes the creation of test scenarios that verify that program is working in the way it supposed to. In this type of testing, the objective is to validate that each module or unit is performing the tasks that it is supposed to do. A unit is the smallest part that has to be tested.</a:t>
            </a:r>
          </a:p>
          <a:p>
            <a:r>
              <a:rPr lang="en-US" dirty="0">
                <a:solidFill>
                  <a:schemeClr val="accent1"/>
                </a:solidFill>
              </a:rPr>
              <a:t>2.2 INTEGRATION TESTING </a:t>
            </a:r>
            <a:r>
              <a:rPr lang="en-US" dirty="0"/>
              <a:t>These tests are made just to check the different parts after they have been integrated to determine whether they are functioning properly as a unit or not. This type of testing is driven by events and is more curious about the outcomes of the component as a whole. Integration tests show that although the components are working properly as individual but also the combination of components is also working properly</a:t>
            </a:r>
          </a:p>
          <a:p>
            <a:r>
              <a:rPr lang="en-US" dirty="0">
                <a:solidFill>
                  <a:schemeClr val="accent1"/>
                </a:solidFill>
              </a:rPr>
              <a:t>2.3 FUNCTIONAL TESTING </a:t>
            </a:r>
            <a:r>
              <a:rPr lang="en-US" dirty="0"/>
              <a:t>These kind of tests provide systematic demonstration of the functions tested and the proof of their functioning being successful. Functional testing is targeted at a valid input, invalid input, functions, output, procedures. The preparation on functional tests is focused around the requirements, key functionalities, different and extreme test cases </a:t>
            </a:r>
          </a:p>
          <a:p>
            <a:r>
              <a:rPr lang="en-US" dirty="0">
                <a:solidFill>
                  <a:schemeClr val="accent1"/>
                </a:solidFill>
              </a:rPr>
              <a:t>2.4 SYSTEM TESTING </a:t>
            </a:r>
            <a:r>
              <a:rPr lang="en-US" dirty="0"/>
              <a:t>This type of tests tells us whether the whole system after all its parts have been joined together meets the need of shareholders. It checks and confirms the known and expected results. These kinds of testing are done to check whether the system delivers what it was supposed to. It checks whether the all the parts work well with each other or not.</a:t>
            </a:r>
          </a:p>
          <a:p>
            <a:r>
              <a:rPr lang="en-US" dirty="0">
                <a:solidFill>
                  <a:schemeClr val="accent1"/>
                </a:solidFill>
              </a:rPr>
              <a:t>2.5 WHITE BOX TESTING</a:t>
            </a:r>
            <a:r>
              <a:rPr lang="en-US" dirty="0">
                <a:solidFill>
                  <a:srgbClr val="FF0000"/>
                </a:solidFill>
              </a:rPr>
              <a:t> </a:t>
            </a:r>
            <a:r>
              <a:rPr lang="en-US" dirty="0"/>
              <a:t>It is done in a way such that the tester has information about all the components, workings, structure and architecture of the hardware/software. It is used for deep level testing to ensure that those places that are not accessible by a black box test are covered in white box testing. It basically means that there shall be no blind spots in the system. </a:t>
            </a:r>
          </a:p>
          <a:p>
            <a:r>
              <a:rPr lang="en-US" dirty="0">
                <a:solidFill>
                  <a:schemeClr val="accent1"/>
                </a:solidFill>
              </a:rPr>
              <a:t>2.6 BLACK BOX TESTING </a:t>
            </a:r>
            <a:r>
              <a:rPr lang="en-US" dirty="0"/>
              <a:t>Here the testing that is done on the software/hardware by someone who has no information on how to operate it. Before a product is developed some documentation is done, they include requirement analysis document that has all the details about what a product must be. Now these tests are based on those sources only. Imagine a black colored box, you cannot see into it. You know nothing about what it contains. This is exactly how the testing is done.</a:t>
            </a:r>
          </a:p>
        </p:txBody>
      </p:sp>
    </p:spTree>
    <p:extLst>
      <p:ext uri="{BB962C8B-B14F-4D97-AF65-F5344CB8AC3E}">
        <p14:creationId xmlns:p14="http://schemas.microsoft.com/office/powerpoint/2010/main" val="1262245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E941-C800-01B0-FF18-CF58C274F32E}"/>
              </a:ext>
            </a:extLst>
          </p:cNvPr>
          <p:cNvSpPr>
            <a:spLocks noGrp="1"/>
          </p:cNvSpPr>
          <p:nvPr>
            <p:ph type="title"/>
          </p:nvPr>
        </p:nvSpPr>
        <p:spPr>
          <a:xfrm>
            <a:off x="141316" y="1"/>
            <a:ext cx="8337666" cy="1105592"/>
          </a:xfrm>
        </p:spPr>
        <p:txBody>
          <a:bodyPr/>
          <a:lstStyle/>
          <a:p>
            <a:r>
              <a:rPr lang="en-US" dirty="0">
                <a:solidFill>
                  <a:schemeClr val="accent1"/>
                </a:solidFill>
              </a:rPr>
              <a:t>3) TESTING IN MACHINE LEARNING:</a:t>
            </a:r>
          </a:p>
        </p:txBody>
      </p:sp>
      <p:sp>
        <p:nvSpPr>
          <p:cNvPr id="3" name="Content Placeholder 2">
            <a:extLst>
              <a:ext uri="{FF2B5EF4-FFF2-40B4-BE49-F238E27FC236}">
                <a16:creationId xmlns:a16="http://schemas.microsoft.com/office/drawing/2014/main" id="{5A0E7BE5-F704-22E6-890B-C3E2B2FD1C52}"/>
              </a:ext>
            </a:extLst>
          </p:cNvPr>
          <p:cNvSpPr>
            <a:spLocks noGrp="1"/>
          </p:cNvSpPr>
          <p:nvPr>
            <p:ph idx="1"/>
          </p:nvPr>
        </p:nvSpPr>
        <p:spPr>
          <a:xfrm>
            <a:off x="0" y="931025"/>
            <a:ext cx="12192000" cy="5926974"/>
          </a:xfrm>
        </p:spPr>
        <p:txBody>
          <a:bodyPr>
            <a:normAutofit fontScale="62500" lnSpcReduction="20000"/>
          </a:bodyPr>
          <a:lstStyle/>
          <a:p>
            <a:r>
              <a:rPr lang="en-US" dirty="0"/>
              <a:t>Very easily put, machine learning is a type of system/application which is based upon models that use prediction and analysis. Building these systems is a hard task, but testing and validating the entire system is even more difficult. Traditional methods of testing are always based on stationary inputs. The output will also be fixed as the input remains fixed, but in the case of machine learning, the system is built along with the input, which will change or modify as we come to know more and more about it, therefore unlike the traditional system, the output here will never remain fixed. Hence, the strategies for testing a machine learning system have to be a bit different. Below are some of these strategies mentioned that can be used in testing the machine learning systems</a:t>
            </a:r>
          </a:p>
          <a:p>
            <a:r>
              <a:rPr lang="en-US" dirty="0">
                <a:solidFill>
                  <a:schemeClr val="accent1"/>
                </a:solidFill>
              </a:rPr>
              <a:t>1. Development of training datasets:</a:t>
            </a:r>
            <a:r>
              <a:rPr lang="en-US" dirty="0">
                <a:solidFill>
                  <a:srgbClr val="FF0000"/>
                </a:solidFill>
              </a:rPr>
              <a:t> </a:t>
            </a:r>
            <a:r>
              <a:rPr lang="en-US" dirty="0"/>
              <a:t>Here, a subset of dataset is used for training purpose, which means it is used to train the system to obtain the given prediction. It is supervise, i.e., the output is given along with the input. </a:t>
            </a:r>
          </a:p>
          <a:p>
            <a:r>
              <a:rPr lang="en-US" dirty="0">
                <a:solidFill>
                  <a:schemeClr val="accent1"/>
                </a:solidFill>
              </a:rPr>
              <a:t>2. Development of testing data sets</a:t>
            </a:r>
            <a:r>
              <a:rPr lang="en-US" dirty="0">
                <a:solidFill>
                  <a:srgbClr val="FF0000"/>
                </a:solidFill>
              </a:rPr>
              <a:t>: </a:t>
            </a:r>
            <a:r>
              <a:rPr lang="en-US" dirty="0"/>
              <a:t>The testing data set is a training data subset that is built in an intelligent way to check how robustly our system has been trained and to check all the combinations that are possible. The resultant model will be finely tuned according to the outputs of the testing dataset. </a:t>
            </a:r>
          </a:p>
          <a:p>
            <a:r>
              <a:rPr lang="en-US" dirty="0">
                <a:solidFill>
                  <a:schemeClr val="accent1"/>
                </a:solidFill>
              </a:rPr>
              <a:t>3. Development of validation and correction test suite: </a:t>
            </a:r>
            <a:r>
              <a:rPr lang="en-US" dirty="0"/>
              <a:t>This is based on algorithms and test datasets. For </a:t>
            </a:r>
            <a:r>
              <a:rPr lang="en-US" dirty="0" err="1"/>
              <a:t>eg</a:t>
            </a:r>
            <a:r>
              <a:rPr lang="en-US" dirty="0"/>
              <a:t>, in our system scenarios consist of clustering results based upon different factors/attributes and creating profiles of risk depending upon behaviors and demography.</a:t>
            </a:r>
          </a:p>
          <a:p>
            <a:r>
              <a:rPr lang="en-US" dirty="0">
                <a:solidFill>
                  <a:schemeClr val="accent1"/>
                </a:solidFill>
              </a:rPr>
              <a:t>4. Understanding the algorithm: </a:t>
            </a:r>
            <a:r>
              <a:rPr lang="en-US" dirty="0"/>
              <a:t>All of this is dependent upon calculations and how different algorithms use different calculations. Some algorithms like regression based algorithms give some numeric results regressively, or continuously. On the other hand, there are some algorithms that calculate the results by dividing the outcomes into different parts or behaviors, and then some algorithms create multiple layers between the input and output layer. Continuous numeric variables such as return on investment. </a:t>
            </a:r>
          </a:p>
          <a:p>
            <a:r>
              <a:rPr lang="en-US" dirty="0">
                <a:solidFill>
                  <a:schemeClr val="accent1"/>
                </a:solidFill>
              </a:rPr>
              <a:t>5. Using Statistics for conveying the results </a:t>
            </a:r>
            <a:r>
              <a:rPr lang="en-US" dirty="0"/>
              <a:t>Outcomes are generally predicted in the form of working model, or a numeric value or a working interface or something like that. But in machine learning, the use of bars, histograms and other statistical diagrams is used to depict the prediction or analysis in a more comparative or mathematical way. (The machine learning models will usually have approximate, and not actual results upon validation. In conclusion, software testing is as crucial and important a task in machine learning, as is in any other traditional system, but unlike those systems , our testing is based on more dynamic factors and generally will produce a relative or approximate result which can be best shown statistically.)</a:t>
            </a:r>
          </a:p>
        </p:txBody>
      </p:sp>
    </p:spTree>
    <p:extLst>
      <p:ext uri="{BB962C8B-B14F-4D97-AF65-F5344CB8AC3E}">
        <p14:creationId xmlns:p14="http://schemas.microsoft.com/office/powerpoint/2010/main" val="99809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8968-31E9-C966-9E00-501A69DC2B25}"/>
              </a:ext>
            </a:extLst>
          </p:cNvPr>
          <p:cNvSpPr>
            <a:spLocks noGrp="1"/>
          </p:cNvSpPr>
          <p:nvPr>
            <p:ph type="title"/>
          </p:nvPr>
        </p:nvSpPr>
        <p:spPr>
          <a:xfrm>
            <a:off x="108066" y="1"/>
            <a:ext cx="3607724" cy="673330"/>
          </a:xfrm>
        </p:spPr>
        <p:txBody>
          <a:bodyPr>
            <a:normAutofit fontScale="90000"/>
          </a:bodyPr>
          <a:lstStyle/>
          <a:p>
            <a:r>
              <a:rPr lang="en-US" dirty="0">
                <a:solidFill>
                  <a:schemeClr val="accent1"/>
                </a:solidFill>
              </a:rPr>
              <a:t>4) TEST CASES:</a:t>
            </a:r>
          </a:p>
        </p:txBody>
      </p:sp>
      <p:graphicFrame>
        <p:nvGraphicFramePr>
          <p:cNvPr id="4" name="Content Placeholder 3">
            <a:extLst>
              <a:ext uri="{FF2B5EF4-FFF2-40B4-BE49-F238E27FC236}">
                <a16:creationId xmlns:a16="http://schemas.microsoft.com/office/drawing/2014/main" id="{410EF83D-A87C-C50E-71AF-E7895B24D014}"/>
              </a:ext>
            </a:extLst>
          </p:cNvPr>
          <p:cNvGraphicFramePr>
            <a:graphicFrameLocks noGrp="1"/>
          </p:cNvGraphicFramePr>
          <p:nvPr>
            <p:ph idx="1"/>
            <p:extLst>
              <p:ext uri="{D42A27DB-BD31-4B8C-83A1-F6EECF244321}">
                <p14:modId xmlns:p14="http://schemas.microsoft.com/office/powerpoint/2010/main" val="541304509"/>
              </p:ext>
            </p:extLst>
          </p:nvPr>
        </p:nvGraphicFramePr>
        <p:xfrm>
          <a:off x="0" y="573579"/>
          <a:ext cx="12192000" cy="476504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053307414"/>
                    </a:ext>
                  </a:extLst>
                </a:gridCol>
                <a:gridCol w="2438400">
                  <a:extLst>
                    <a:ext uri="{9D8B030D-6E8A-4147-A177-3AD203B41FA5}">
                      <a16:colId xmlns:a16="http://schemas.microsoft.com/office/drawing/2014/main" val="1078377089"/>
                    </a:ext>
                  </a:extLst>
                </a:gridCol>
                <a:gridCol w="2438400">
                  <a:extLst>
                    <a:ext uri="{9D8B030D-6E8A-4147-A177-3AD203B41FA5}">
                      <a16:colId xmlns:a16="http://schemas.microsoft.com/office/drawing/2014/main" val="2909311602"/>
                    </a:ext>
                  </a:extLst>
                </a:gridCol>
                <a:gridCol w="2438400">
                  <a:extLst>
                    <a:ext uri="{9D8B030D-6E8A-4147-A177-3AD203B41FA5}">
                      <a16:colId xmlns:a16="http://schemas.microsoft.com/office/drawing/2014/main" val="1598248440"/>
                    </a:ext>
                  </a:extLst>
                </a:gridCol>
                <a:gridCol w="2438400">
                  <a:extLst>
                    <a:ext uri="{9D8B030D-6E8A-4147-A177-3AD203B41FA5}">
                      <a16:colId xmlns:a16="http://schemas.microsoft.com/office/drawing/2014/main" val="591282736"/>
                    </a:ext>
                  </a:extLst>
                </a:gridCol>
              </a:tblGrid>
              <a:tr h="604520">
                <a:tc>
                  <a:txBody>
                    <a:bodyPr/>
                    <a:lstStyle/>
                    <a:p>
                      <a:r>
                        <a:rPr lang="en-US" dirty="0"/>
                        <a:t>SR NO.</a:t>
                      </a:r>
                    </a:p>
                  </a:txBody>
                  <a:tcPr/>
                </a:tc>
                <a:tc>
                  <a:txBody>
                    <a:bodyPr/>
                    <a:lstStyle/>
                    <a:p>
                      <a:r>
                        <a:rPr lang="en-US" dirty="0"/>
                        <a:t>TEST CASE NAME</a:t>
                      </a:r>
                    </a:p>
                  </a:txBody>
                  <a:tcPr/>
                </a:tc>
                <a:tc>
                  <a:txBody>
                    <a:bodyPr/>
                    <a:lstStyle/>
                    <a:p>
                      <a:r>
                        <a:rPr lang="en-US" dirty="0"/>
                        <a:t>TEST CASE DESCRIPTION</a:t>
                      </a:r>
                    </a:p>
                  </a:txBody>
                  <a:tcPr/>
                </a:tc>
                <a:tc>
                  <a:txBody>
                    <a:bodyPr/>
                    <a:lstStyle/>
                    <a:p>
                      <a:r>
                        <a:rPr lang="en-US" dirty="0"/>
                        <a:t>EXAMPLE TEST CASE</a:t>
                      </a:r>
                    </a:p>
                  </a:txBody>
                  <a:tcPr/>
                </a:tc>
                <a:tc>
                  <a:txBody>
                    <a:bodyPr/>
                    <a:lstStyle/>
                    <a:p>
                      <a:r>
                        <a:rPr lang="en-US" dirty="0"/>
                        <a:t>EXPECTED OUTPUT</a:t>
                      </a:r>
                    </a:p>
                  </a:txBody>
                  <a:tcPr/>
                </a:tc>
                <a:extLst>
                  <a:ext uri="{0D108BD9-81ED-4DB2-BD59-A6C34878D82A}">
                    <a16:rowId xmlns:a16="http://schemas.microsoft.com/office/drawing/2014/main" val="3187347235"/>
                  </a:ext>
                </a:extLst>
              </a:tr>
              <a:tr h="2936240">
                <a:tc>
                  <a:txBody>
                    <a:bodyPr/>
                    <a:lstStyle/>
                    <a:p>
                      <a:r>
                        <a:rPr lang="en-US" dirty="0"/>
                        <a:t>1</a:t>
                      </a:r>
                    </a:p>
                  </a:txBody>
                  <a:tcPr/>
                </a:tc>
                <a:tc>
                  <a:txBody>
                    <a:bodyPr/>
                    <a:lstStyle/>
                    <a:p>
                      <a:r>
                        <a:rPr lang="en-US" dirty="0"/>
                        <a:t>Equivalence Partitioning</a:t>
                      </a:r>
                    </a:p>
                  </a:txBody>
                  <a:tcPr/>
                </a:tc>
                <a:tc>
                  <a:txBody>
                    <a:bodyPr/>
                    <a:lstStyle/>
                    <a:p>
                      <a:r>
                        <a:rPr lang="en-US" dirty="0"/>
                        <a:t>This divides the input data of a software unit into partitions of equivalent data from which test cases can be derived. </a:t>
                      </a:r>
                    </a:p>
                  </a:txBody>
                  <a:tcPr/>
                </a:tc>
                <a:tc>
                  <a:txBody>
                    <a:bodyPr/>
                    <a:lstStyle/>
                    <a:p>
                      <a:r>
                        <a:rPr lang="en-US" dirty="0"/>
                        <a:t>Our dataset can be divided into two classes on the basis of the number mapped with state. The valid partitions are :</a:t>
                      </a:r>
                    </a:p>
                    <a:p>
                      <a:r>
                        <a:rPr lang="en-US" dirty="0"/>
                        <a:t> Mapped State</a:t>
                      </a:r>
                    </a:p>
                    <a:p>
                      <a:r>
                        <a:rPr lang="en-US" dirty="0"/>
                        <a:t>Valid   Invalid</a:t>
                      </a:r>
                    </a:p>
                    <a:p>
                      <a:r>
                        <a:rPr lang="en-US" dirty="0"/>
                        <a:t>0,1        Any no.      other than 0,1 </a:t>
                      </a:r>
                    </a:p>
                  </a:txBody>
                  <a:tcPr/>
                </a:tc>
                <a:tc>
                  <a:txBody>
                    <a:bodyPr/>
                    <a:lstStyle/>
                    <a:p>
                      <a:r>
                        <a:rPr lang="en-US" dirty="0"/>
                        <a:t>If valid: Successful If invalid: Unsuccessful </a:t>
                      </a:r>
                    </a:p>
                  </a:txBody>
                  <a:tcPr/>
                </a:tc>
                <a:extLst>
                  <a:ext uri="{0D108BD9-81ED-4DB2-BD59-A6C34878D82A}">
                    <a16:rowId xmlns:a16="http://schemas.microsoft.com/office/drawing/2014/main" val="4186815595"/>
                  </a:ext>
                </a:extLst>
              </a:tr>
              <a:tr h="1122679">
                <a:tc>
                  <a:txBody>
                    <a:bodyPr/>
                    <a:lstStyle/>
                    <a:p>
                      <a:r>
                        <a:rPr lang="en-US" dirty="0"/>
                        <a:t>2</a:t>
                      </a:r>
                    </a:p>
                  </a:txBody>
                  <a:tcPr/>
                </a:tc>
                <a:tc>
                  <a:txBody>
                    <a:bodyPr/>
                    <a:lstStyle/>
                    <a:p>
                      <a:r>
                        <a:rPr lang="en-US" dirty="0"/>
                        <a:t>Boundary Value Analysis</a:t>
                      </a:r>
                    </a:p>
                  </a:txBody>
                  <a:tcPr/>
                </a:tc>
                <a:tc>
                  <a:txBody>
                    <a:bodyPr/>
                    <a:lstStyle/>
                    <a:p>
                      <a:r>
                        <a:rPr lang="en-US" dirty="0"/>
                        <a:t>In this we focus on the boundary values of the various valid and invalid inputs. </a:t>
                      </a:r>
                    </a:p>
                  </a:txBody>
                  <a:tcPr/>
                </a:tc>
                <a:tc>
                  <a:txBody>
                    <a:bodyPr/>
                    <a:lstStyle/>
                    <a:p>
                      <a:r>
                        <a:rPr lang="en-US" dirty="0"/>
                        <a:t>We want to test the value of the age to be a positive integer. </a:t>
                      </a:r>
                    </a:p>
                  </a:txBody>
                  <a:tcPr/>
                </a:tc>
                <a:tc>
                  <a:txBody>
                    <a:bodyPr/>
                    <a:lstStyle/>
                    <a:p>
                      <a:r>
                        <a:rPr lang="en-US" dirty="0"/>
                        <a:t>If valid: Successful If invalid: Unsuccessful</a:t>
                      </a:r>
                    </a:p>
                  </a:txBody>
                  <a:tcPr/>
                </a:tc>
                <a:extLst>
                  <a:ext uri="{0D108BD9-81ED-4DB2-BD59-A6C34878D82A}">
                    <a16:rowId xmlns:a16="http://schemas.microsoft.com/office/drawing/2014/main" val="3346074771"/>
                  </a:ext>
                </a:extLst>
              </a:tr>
            </a:tbl>
          </a:graphicData>
        </a:graphic>
      </p:graphicFrame>
      <p:graphicFrame>
        <p:nvGraphicFramePr>
          <p:cNvPr id="5" name="Table 4">
            <a:extLst>
              <a:ext uri="{FF2B5EF4-FFF2-40B4-BE49-F238E27FC236}">
                <a16:creationId xmlns:a16="http://schemas.microsoft.com/office/drawing/2014/main" id="{F265B13A-9F60-0D10-FF37-42FEB72EF35A}"/>
              </a:ext>
            </a:extLst>
          </p:cNvPr>
          <p:cNvGraphicFramePr>
            <a:graphicFrameLocks noGrp="1"/>
          </p:cNvGraphicFramePr>
          <p:nvPr>
            <p:extLst>
              <p:ext uri="{D42A27DB-BD31-4B8C-83A1-F6EECF244321}">
                <p14:modId xmlns:p14="http://schemas.microsoft.com/office/powerpoint/2010/main" val="2764305367"/>
              </p:ext>
            </p:extLst>
          </p:nvPr>
        </p:nvGraphicFramePr>
        <p:xfrm>
          <a:off x="0" y="5338619"/>
          <a:ext cx="12192000" cy="252614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636125426"/>
                    </a:ext>
                  </a:extLst>
                </a:gridCol>
                <a:gridCol w="2438400">
                  <a:extLst>
                    <a:ext uri="{9D8B030D-6E8A-4147-A177-3AD203B41FA5}">
                      <a16:colId xmlns:a16="http://schemas.microsoft.com/office/drawing/2014/main" val="2243137041"/>
                    </a:ext>
                  </a:extLst>
                </a:gridCol>
                <a:gridCol w="2438400">
                  <a:extLst>
                    <a:ext uri="{9D8B030D-6E8A-4147-A177-3AD203B41FA5}">
                      <a16:colId xmlns:a16="http://schemas.microsoft.com/office/drawing/2014/main" val="2810997177"/>
                    </a:ext>
                  </a:extLst>
                </a:gridCol>
                <a:gridCol w="2438400">
                  <a:extLst>
                    <a:ext uri="{9D8B030D-6E8A-4147-A177-3AD203B41FA5}">
                      <a16:colId xmlns:a16="http://schemas.microsoft.com/office/drawing/2014/main" val="4191679471"/>
                    </a:ext>
                  </a:extLst>
                </a:gridCol>
                <a:gridCol w="2438400">
                  <a:extLst>
                    <a:ext uri="{9D8B030D-6E8A-4147-A177-3AD203B41FA5}">
                      <a16:colId xmlns:a16="http://schemas.microsoft.com/office/drawing/2014/main" val="915971242"/>
                    </a:ext>
                  </a:extLst>
                </a:gridCol>
              </a:tblGrid>
              <a:tr h="788785">
                <a:tc>
                  <a:txBody>
                    <a:bodyPr/>
                    <a:lstStyle/>
                    <a:p>
                      <a:r>
                        <a:rPr lang="en-US" dirty="0"/>
                        <a:t>3</a:t>
                      </a:r>
                    </a:p>
                  </a:txBody>
                  <a:tcPr/>
                </a:tc>
                <a:tc>
                  <a:txBody>
                    <a:bodyPr/>
                    <a:lstStyle/>
                    <a:p>
                      <a:r>
                        <a:rPr lang="en-US" dirty="0"/>
                        <a:t>Data input</a:t>
                      </a:r>
                    </a:p>
                  </a:txBody>
                  <a:tcPr/>
                </a:tc>
                <a:tc>
                  <a:txBody>
                    <a:bodyPr/>
                    <a:lstStyle/>
                    <a:p>
                      <a:r>
                        <a:rPr lang="en-US" dirty="0"/>
                        <a:t>To check what happens when data is inputted in the wrong format.</a:t>
                      </a:r>
                    </a:p>
                  </a:txBody>
                  <a:tcPr/>
                </a:tc>
                <a:tc>
                  <a:txBody>
                    <a:bodyPr/>
                    <a:lstStyle/>
                    <a:p>
                      <a:r>
                        <a:rPr lang="en-US" dirty="0"/>
                        <a:t>Instead of giving the input in 0’s and 1’s. The data is fed into the system as alphabets. For example Sex of the person.</a:t>
                      </a:r>
                    </a:p>
                  </a:txBody>
                  <a:tcPr/>
                </a:tc>
                <a:tc>
                  <a:txBody>
                    <a:bodyPr/>
                    <a:lstStyle/>
                    <a:p>
                      <a:r>
                        <a:rPr lang="en-US" dirty="0"/>
                        <a:t>The code must throw an error pertaining to change of format of the data inputted.</a:t>
                      </a:r>
                    </a:p>
                  </a:txBody>
                  <a:tcPr/>
                </a:tc>
                <a:extLst>
                  <a:ext uri="{0D108BD9-81ED-4DB2-BD59-A6C34878D82A}">
                    <a16:rowId xmlns:a16="http://schemas.microsoft.com/office/drawing/2014/main" val="2916568521"/>
                  </a:ext>
                </a:extLst>
              </a:tr>
              <a:tr h="78878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70017143"/>
                  </a:ext>
                </a:extLst>
              </a:tr>
            </a:tbl>
          </a:graphicData>
        </a:graphic>
      </p:graphicFrame>
    </p:spTree>
    <p:extLst>
      <p:ext uri="{BB962C8B-B14F-4D97-AF65-F5344CB8AC3E}">
        <p14:creationId xmlns:p14="http://schemas.microsoft.com/office/powerpoint/2010/main" val="964349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52D9-1D06-A25F-0CC1-5023558C2A69}"/>
              </a:ext>
            </a:extLst>
          </p:cNvPr>
          <p:cNvSpPr>
            <a:spLocks noGrp="1"/>
          </p:cNvSpPr>
          <p:nvPr>
            <p:ph type="title"/>
          </p:nvPr>
        </p:nvSpPr>
        <p:spPr>
          <a:xfrm>
            <a:off x="5868557" y="1138036"/>
            <a:ext cx="5444382" cy="1402470"/>
          </a:xfrm>
        </p:spPr>
        <p:txBody>
          <a:bodyPr anchor="t">
            <a:normAutofit/>
          </a:bodyPr>
          <a:lstStyle/>
          <a:p>
            <a:r>
              <a:rPr lang="en-US" sz="3200" dirty="0">
                <a:solidFill>
                  <a:schemeClr val="accent1"/>
                </a:solidFill>
              </a:rPr>
              <a:t>SIMPLE CODE:</a:t>
            </a:r>
          </a:p>
        </p:txBody>
      </p:sp>
      <p:pic>
        <p:nvPicPr>
          <p:cNvPr id="5" name="Picture 4" descr="Computer script on a screen">
            <a:extLst>
              <a:ext uri="{FF2B5EF4-FFF2-40B4-BE49-F238E27FC236}">
                <a16:creationId xmlns:a16="http://schemas.microsoft.com/office/drawing/2014/main" id="{F9F033E5-B48C-43BF-AD37-08D6B4E94984}"/>
              </a:ext>
            </a:extLst>
          </p:cNvPr>
          <p:cNvPicPr>
            <a:picLocks noChangeAspect="1"/>
          </p:cNvPicPr>
          <p:nvPr/>
        </p:nvPicPr>
        <p:blipFill rotWithShape="1">
          <a:blip r:embed="rId2"/>
          <a:srcRect l="5045" r="4481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22CE53-1E4B-FC77-030E-B34B7A4F0B62}"/>
              </a:ext>
            </a:extLst>
          </p:cNvPr>
          <p:cNvSpPr>
            <a:spLocks noGrp="1"/>
          </p:cNvSpPr>
          <p:nvPr>
            <p:ph idx="1"/>
          </p:nvPr>
        </p:nvSpPr>
        <p:spPr>
          <a:xfrm>
            <a:off x="5868557" y="2551176"/>
            <a:ext cx="5444382" cy="3591207"/>
          </a:xfrm>
        </p:spPr>
        <p:txBody>
          <a:bodyPr>
            <a:normAutofit/>
          </a:bodyPr>
          <a:lstStyle/>
          <a:p>
            <a:r>
              <a:rPr lang="en-US" sz="2000" dirty="0"/>
              <a:t>https://github.com/Abhayku18113211/Heart-Disease-Prediction-System-Using-ML</a:t>
            </a:r>
          </a:p>
        </p:txBody>
      </p:sp>
    </p:spTree>
    <p:extLst>
      <p:ext uri="{BB962C8B-B14F-4D97-AF65-F5344CB8AC3E}">
        <p14:creationId xmlns:p14="http://schemas.microsoft.com/office/powerpoint/2010/main" val="1752292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41C30-2BEC-0A20-BC3B-29630843113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RESULTS FROM THE TEST DATA SET: </a:t>
            </a:r>
          </a:p>
        </p:txBody>
      </p:sp>
      <p:sp>
        <p:nvSpPr>
          <p:cNvPr id="3" name="Content Placeholder 2">
            <a:extLst>
              <a:ext uri="{FF2B5EF4-FFF2-40B4-BE49-F238E27FC236}">
                <a16:creationId xmlns:a16="http://schemas.microsoft.com/office/drawing/2014/main" id="{A2DB5103-2856-59CE-BDBC-7EA04DF1F92A}"/>
              </a:ext>
            </a:extLst>
          </p:cNvPr>
          <p:cNvSpPr>
            <a:spLocks noGrp="1"/>
          </p:cNvSpPr>
          <p:nvPr>
            <p:ph idx="1"/>
          </p:nvPr>
        </p:nvSpPr>
        <p:spPr>
          <a:xfrm>
            <a:off x="4581727" y="649480"/>
            <a:ext cx="3025303" cy="5546047"/>
          </a:xfrm>
        </p:spPr>
        <p:txBody>
          <a:bodyPr anchor="ctr">
            <a:normAutofit/>
          </a:bodyPr>
          <a:lstStyle/>
          <a:p>
            <a:r>
              <a:rPr lang="en-US" sz="2000"/>
              <a:t>We have done extrapolation of data set in  regards to heart disease on basis of various factors which are Sex, Age, Blood pressure, Serum cholesterol and so.</a:t>
            </a:r>
          </a:p>
          <a:p>
            <a:r>
              <a:rPr lang="en-US" sz="2000"/>
              <a:t> </a:t>
            </a:r>
          </a:p>
          <a:p>
            <a:endParaRPr lang="en-US" sz="2000"/>
          </a:p>
        </p:txBody>
      </p:sp>
      <p:pic>
        <p:nvPicPr>
          <p:cNvPr id="5" name="Picture 4" descr="A close-up of a pie chart&#10;&#10;Description automatically generated">
            <a:extLst>
              <a:ext uri="{FF2B5EF4-FFF2-40B4-BE49-F238E27FC236}">
                <a16:creationId xmlns:a16="http://schemas.microsoft.com/office/drawing/2014/main" id="{E01E0D79-46F9-1D69-E1FD-4FBA4EF31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502" y="1124539"/>
            <a:ext cx="3615776" cy="4620800"/>
          </a:xfrm>
          <a:prstGeom prst="rect">
            <a:avLst/>
          </a:prstGeom>
        </p:spPr>
      </p:pic>
    </p:spTree>
    <p:extLst>
      <p:ext uri="{BB962C8B-B14F-4D97-AF65-F5344CB8AC3E}">
        <p14:creationId xmlns:p14="http://schemas.microsoft.com/office/powerpoint/2010/main" val="2806099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3DA4BE-A944-6CFD-AF06-4AEC1E63401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ANALYSIS OF POSITIVE HEART ATTACK IN MEN OUT OF TOTAL MEN AND WOMEN OUT OF TOTAL WOMEN:</a:t>
            </a:r>
          </a:p>
        </p:txBody>
      </p:sp>
      <p:pic>
        <p:nvPicPr>
          <p:cNvPr id="5" name="Content Placeholder 4" descr="A diagram of a heart attack&#10;&#10;Description automatically generated">
            <a:extLst>
              <a:ext uri="{FF2B5EF4-FFF2-40B4-BE49-F238E27FC236}">
                <a16:creationId xmlns:a16="http://schemas.microsoft.com/office/drawing/2014/main" id="{8C6F81B7-8E9F-4817-530E-9B77C84E9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3724" y="467208"/>
            <a:ext cx="5195453" cy="5923584"/>
          </a:xfrm>
          <a:prstGeom prst="rect">
            <a:avLst/>
          </a:prstGeom>
        </p:spPr>
      </p:pic>
    </p:spTree>
    <p:extLst>
      <p:ext uri="{BB962C8B-B14F-4D97-AF65-F5344CB8AC3E}">
        <p14:creationId xmlns:p14="http://schemas.microsoft.com/office/powerpoint/2010/main" val="287414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332640-A049-77E8-5299-B040A13313F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Distribution of people vs age:</a:t>
            </a:r>
          </a:p>
        </p:txBody>
      </p:sp>
      <p:pic>
        <p:nvPicPr>
          <p:cNvPr id="5" name="Content Placeholder 4" descr="A comparison of a graph and a diagram&#10;&#10;Description automatically generated">
            <a:extLst>
              <a:ext uri="{FF2B5EF4-FFF2-40B4-BE49-F238E27FC236}">
                <a16:creationId xmlns:a16="http://schemas.microsoft.com/office/drawing/2014/main" id="{5C1BB09C-576A-C8B5-7FC8-2C2BC72CE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7260" y="457199"/>
            <a:ext cx="5004698" cy="5899152"/>
          </a:xfrm>
          <a:prstGeom prst="rect">
            <a:avLst/>
          </a:prstGeom>
        </p:spPr>
      </p:pic>
    </p:spTree>
    <p:extLst>
      <p:ext uri="{BB962C8B-B14F-4D97-AF65-F5344CB8AC3E}">
        <p14:creationId xmlns:p14="http://schemas.microsoft.com/office/powerpoint/2010/main" val="3772609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7FFE9E8-6971-3AF3-F825-9F757907F2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serum cholesterol in mg/dl:</a:t>
            </a:r>
          </a:p>
        </p:txBody>
      </p:sp>
      <p:pic>
        <p:nvPicPr>
          <p:cNvPr id="5" name="Content Placeholder 4" descr="A comparison of a normal distribution of cholesterol&#10;&#10;Description automatically generated">
            <a:extLst>
              <a:ext uri="{FF2B5EF4-FFF2-40B4-BE49-F238E27FC236}">
                <a16:creationId xmlns:a16="http://schemas.microsoft.com/office/drawing/2014/main" id="{11E742CF-4247-C3C7-F7AC-BCDE8D977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67208"/>
            <a:ext cx="4220095" cy="5923584"/>
          </a:xfrm>
          <a:prstGeom prst="rect">
            <a:avLst/>
          </a:prstGeom>
        </p:spPr>
      </p:pic>
    </p:spTree>
    <p:extLst>
      <p:ext uri="{BB962C8B-B14F-4D97-AF65-F5344CB8AC3E}">
        <p14:creationId xmlns:p14="http://schemas.microsoft.com/office/powerpoint/2010/main" val="2967438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F8E294C-785B-252E-2815-AE36D013238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of maximum heart rate achieved:</a:t>
            </a:r>
          </a:p>
        </p:txBody>
      </p:sp>
      <p:pic>
        <p:nvPicPr>
          <p:cNvPr id="5" name="Content Placeholder 4" descr="A comparison of a graph&#10;&#10;Description automatically generated">
            <a:extLst>
              <a:ext uri="{FF2B5EF4-FFF2-40B4-BE49-F238E27FC236}">
                <a16:creationId xmlns:a16="http://schemas.microsoft.com/office/drawing/2014/main" id="{301C19AD-3755-C450-3331-B0409D80F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1" y="467208"/>
            <a:ext cx="4419600" cy="5923584"/>
          </a:xfrm>
          <a:prstGeom prst="rect">
            <a:avLst/>
          </a:prstGeom>
        </p:spPr>
      </p:pic>
    </p:spTree>
    <p:extLst>
      <p:ext uri="{BB962C8B-B14F-4D97-AF65-F5344CB8AC3E}">
        <p14:creationId xmlns:p14="http://schemas.microsoft.com/office/powerpoint/2010/main" val="1244520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92FA22-0BAD-5A92-1F64-84DE5A1B45D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Distribution of resting blood pressure:</a:t>
            </a:r>
          </a:p>
        </p:txBody>
      </p:sp>
      <p:pic>
        <p:nvPicPr>
          <p:cNvPr id="5" name="Content Placeholder 4" descr="A screenshot of a graph&#10;&#10;Description automatically generated">
            <a:extLst>
              <a:ext uri="{FF2B5EF4-FFF2-40B4-BE49-F238E27FC236}">
                <a16:creationId xmlns:a16="http://schemas.microsoft.com/office/drawing/2014/main" id="{C57AF71A-60AD-229B-9056-290524572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1059" y="467208"/>
            <a:ext cx="5329290" cy="5923584"/>
          </a:xfrm>
          <a:prstGeom prst="rect">
            <a:avLst/>
          </a:prstGeom>
        </p:spPr>
      </p:pic>
    </p:spTree>
    <p:extLst>
      <p:ext uri="{BB962C8B-B14F-4D97-AF65-F5344CB8AC3E}">
        <p14:creationId xmlns:p14="http://schemas.microsoft.com/office/powerpoint/2010/main" val="55419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5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6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7CE6A-8EC9-97DD-C609-46A3D11224E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Literature Survey:</a:t>
            </a:r>
          </a:p>
        </p:txBody>
      </p:sp>
      <p:graphicFrame>
        <p:nvGraphicFramePr>
          <p:cNvPr id="4" name="Table 4">
            <a:extLst>
              <a:ext uri="{FF2B5EF4-FFF2-40B4-BE49-F238E27FC236}">
                <a16:creationId xmlns:a16="http://schemas.microsoft.com/office/drawing/2014/main" id="{40C3627B-F60A-5F61-1729-E8A52F7F4FA6}"/>
              </a:ext>
            </a:extLst>
          </p:cNvPr>
          <p:cNvGraphicFramePr>
            <a:graphicFrameLocks noGrp="1"/>
          </p:cNvGraphicFramePr>
          <p:nvPr>
            <p:ph idx="1"/>
            <p:extLst>
              <p:ext uri="{D42A27DB-BD31-4B8C-83A1-F6EECF244321}">
                <p14:modId xmlns:p14="http://schemas.microsoft.com/office/powerpoint/2010/main" val="1713263496"/>
              </p:ext>
            </p:extLst>
          </p:nvPr>
        </p:nvGraphicFramePr>
        <p:xfrm>
          <a:off x="4038604" y="68826"/>
          <a:ext cx="8104235" cy="6961534"/>
        </p:xfrm>
        <a:graphic>
          <a:graphicData uri="http://schemas.openxmlformats.org/drawingml/2006/table">
            <a:tbl>
              <a:tblPr firstRow="1" bandRow="1">
                <a:tableStyleId>{5C22544A-7EE6-4342-B048-85BDC9FD1C3A}</a:tableStyleId>
              </a:tblPr>
              <a:tblGrid>
                <a:gridCol w="768264">
                  <a:extLst>
                    <a:ext uri="{9D8B030D-6E8A-4147-A177-3AD203B41FA5}">
                      <a16:colId xmlns:a16="http://schemas.microsoft.com/office/drawing/2014/main" val="3713123385"/>
                    </a:ext>
                  </a:extLst>
                </a:gridCol>
                <a:gridCol w="1928576">
                  <a:extLst>
                    <a:ext uri="{9D8B030D-6E8A-4147-A177-3AD203B41FA5}">
                      <a16:colId xmlns:a16="http://schemas.microsoft.com/office/drawing/2014/main" val="3767204869"/>
                    </a:ext>
                  </a:extLst>
                </a:gridCol>
                <a:gridCol w="1708870">
                  <a:extLst>
                    <a:ext uri="{9D8B030D-6E8A-4147-A177-3AD203B41FA5}">
                      <a16:colId xmlns:a16="http://schemas.microsoft.com/office/drawing/2014/main" val="4286034607"/>
                    </a:ext>
                  </a:extLst>
                </a:gridCol>
                <a:gridCol w="1497702">
                  <a:extLst>
                    <a:ext uri="{9D8B030D-6E8A-4147-A177-3AD203B41FA5}">
                      <a16:colId xmlns:a16="http://schemas.microsoft.com/office/drawing/2014/main" val="4271685726"/>
                    </a:ext>
                  </a:extLst>
                </a:gridCol>
                <a:gridCol w="2200823">
                  <a:extLst>
                    <a:ext uri="{9D8B030D-6E8A-4147-A177-3AD203B41FA5}">
                      <a16:colId xmlns:a16="http://schemas.microsoft.com/office/drawing/2014/main" val="1669506541"/>
                    </a:ext>
                  </a:extLst>
                </a:gridCol>
              </a:tblGrid>
              <a:tr h="416143">
                <a:tc>
                  <a:txBody>
                    <a:bodyPr/>
                    <a:lstStyle/>
                    <a:p>
                      <a:r>
                        <a:rPr lang="en-US" sz="800" b="0" i="0" kern="1200">
                          <a:solidFill>
                            <a:schemeClr val="lt1"/>
                          </a:solidFill>
                          <a:effectLst/>
                          <a:latin typeface="+mn-lt"/>
                          <a:ea typeface="+mn-ea"/>
                          <a:cs typeface="+mn-cs"/>
                        </a:rPr>
                        <a:t>YEAR </a:t>
                      </a:r>
                      <a:endParaRPr lang="en-US" sz="800"/>
                    </a:p>
                  </a:txBody>
                  <a:tcPr marL="15533" marR="15533" marT="7767" marB="7767"/>
                </a:tc>
                <a:tc>
                  <a:txBody>
                    <a:bodyPr/>
                    <a:lstStyle/>
                    <a:p>
                      <a:r>
                        <a:rPr lang="en-US" sz="800" b="0" i="0" kern="1200">
                          <a:solidFill>
                            <a:schemeClr val="lt1"/>
                          </a:solidFill>
                          <a:effectLst/>
                          <a:latin typeface="+mn-lt"/>
                          <a:ea typeface="+mn-ea"/>
                          <a:cs typeface="+mn-cs"/>
                        </a:rPr>
                        <a:t>AUTHOR</a:t>
                      </a:r>
                      <a:endParaRPr lang="en-US" sz="800"/>
                    </a:p>
                  </a:txBody>
                  <a:tcPr marL="15533" marR="15533" marT="7767" marB="7767"/>
                </a:tc>
                <a:tc>
                  <a:txBody>
                    <a:bodyPr/>
                    <a:lstStyle/>
                    <a:p>
                      <a:r>
                        <a:rPr lang="en-US" sz="800" b="0" i="0" kern="1200">
                          <a:solidFill>
                            <a:schemeClr val="lt1"/>
                          </a:solidFill>
                          <a:effectLst/>
                          <a:latin typeface="+mn-lt"/>
                          <a:ea typeface="+mn-ea"/>
                          <a:cs typeface="+mn-cs"/>
                        </a:rPr>
                        <a:t>PURPOSE</a:t>
                      </a:r>
                      <a:endParaRPr lang="en-US" sz="800"/>
                    </a:p>
                  </a:txBody>
                  <a:tcPr marL="15533" marR="15533" marT="7767" marB="7767"/>
                </a:tc>
                <a:tc>
                  <a:txBody>
                    <a:bodyPr/>
                    <a:lstStyle/>
                    <a:p>
                      <a:r>
                        <a:rPr lang="en-US" sz="800" b="0" i="0" kern="1200">
                          <a:solidFill>
                            <a:schemeClr val="lt1"/>
                          </a:solidFill>
                          <a:effectLst/>
                          <a:latin typeface="+mn-lt"/>
                          <a:ea typeface="+mn-ea"/>
                          <a:cs typeface="+mn-cs"/>
                        </a:rPr>
                        <a:t>TECHNIQUES </a:t>
                      </a:r>
                    </a:p>
                    <a:p>
                      <a:r>
                        <a:rPr lang="en-US" sz="800" b="0" i="0" kern="1200">
                          <a:solidFill>
                            <a:schemeClr val="lt1"/>
                          </a:solidFill>
                          <a:effectLst/>
                          <a:latin typeface="+mn-lt"/>
                          <a:ea typeface="+mn-ea"/>
                          <a:cs typeface="+mn-cs"/>
                        </a:rPr>
                        <a:t>USED</a:t>
                      </a:r>
                    </a:p>
                    <a:p>
                      <a:endParaRPr lang="en-US" sz="800"/>
                    </a:p>
                  </a:txBody>
                  <a:tcPr marL="15533" marR="15533" marT="7767" marB="7767"/>
                </a:tc>
                <a:tc>
                  <a:txBody>
                    <a:bodyPr/>
                    <a:lstStyle/>
                    <a:p>
                      <a:r>
                        <a:rPr lang="en-US" sz="800" b="0" i="0" kern="1200">
                          <a:solidFill>
                            <a:schemeClr val="lt1"/>
                          </a:solidFill>
                          <a:effectLst/>
                          <a:latin typeface="+mn-lt"/>
                          <a:ea typeface="+mn-ea"/>
                          <a:cs typeface="+mn-cs"/>
                        </a:rPr>
                        <a:t>ACCURACY</a:t>
                      </a:r>
                      <a:endParaRPr lang="en-US" sz="800"/>
                    </a:p>
                  </a:txBody>
                  <a:tcPr marL="15533" marR="15533" marT="7767" marB="7767"/>
                </a:tc>
                <a:extLst>
                  <a:ext uri="{0D108BD9-81ED-4DB2-BD59-A6C34878D82A}">
                    <a16:rowId xmlns:a16="http://schemas.microsoft.com/office/drawing/2014/main" val="1679435415"/>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fi-FI" sz="800" b="0" i="0" kern="1200">
                          <a:solidFill>
                            <a:schemeClr val="dk1"/>
                          </a:solidFill>
                          <a:effectLst/>
                          <a:latin typeface="+mn-lt"/>
                          <a:ea typeface="+mn-ea"/>
                          <a:cs typeface="+mn-cs"/>
                        </a:rPr>
                        <a:t>Sharma Purushottam et al,[15]</a:t>
                      </a:r>
                      <a:endParaRPr lang="en-US" sz="800"/>
                    </a:p>
                  </a:txBody>
                  <a:tcPr marL="15533" marR="15533" marT="7767" marB="7767"/>
                </a:tc>
                <a:tc>
                  <a:txBody>
                    <a:bodyPr/>
                    <a:lstStyle/>
                    <a:p>
                      <a:r>
                        <a:rPr lang="en-US" sz="800" b="0" i="0" kern="1200">
                          <a:solidFill>
                            <a:schemeClr val="dk1"/>
                          </a:solidFill>
                          <a:effectLst/>
                          <a:latin typeface="+mn-lt"/>
                          <a:ea typeface="+mn-ea"/>
                          <a:cs typeface="+mn-cs"/>
                        </a:rPr>
                        <a:t>Efficient Heart Disease </a:t>
                      </a:r>
                    </a:p>
                    <a:p>
                      <a:r>
                        <a:rPr lang="en-US" sz="800" b="0" i="0" kern="1200">
                          <a:solidFill>
                            <a:schemeClr val="dk1"/>
                          </a:solidFill>
                          <a:effectLst/>
                          <a:latin typeface="+mn-lt"/>
                          <a:ea typeface="+mn-ea"/>
                          <a:cs typeface="+mn-cs"/>
                        </a:rPr>
                        <a:t>Prediction System using </a:t>
                      </a:r>
                    </a:p>
                    <a:p>
                      <a:r>
                        <a:rPr lang="en-US" sz="800" b="0" i="0" kern="1200">
                          <a:solidFill>
                            <a:schemeClr val="dk1"/>
                          </a:solidFill>
                          <a:effectLst/>
                          <a:latin typeface="+mn-lt"/>
                          <a:ea typeface="+mn-ea"/>
                          <a:cs typeface="+mn-cs"/>
                        </a:rPr>
                        <a:t>Decision Tree.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Decision tree </a:t>
                      </a:r>
                    </a:p>
                    <a:p>
                      <a:r>
                        <a:rPr lang="en-US" sz="800" b="0" i="0" kern="1200">
                          <a:solidFill>
                            <a:schemeClr val="dk1"/>
                          </a:solidFill>
                          <a:effectLst/>
                          <a:latin typeface="+mn-lt"/>
                          <a:ea typeface="+mn-ea"/>
                          <a:cs typeface="+mn-cs"/>
                        </a:rPr>
                        <a:t>classifie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86.3% for testing phase. </a:t>
                      </a:r>
                    </a:p>
                    <a:p>
                      <a:r>
                        <a:rPr lang="en-US" sz="800" b="0" i="0" kern="1200">
                          <a:solidFill>
                            <a:schemeClr val="dk1"/>
                          </a:solidFill>
                          <a:effectLst/>
                          <a:latin typeface="+mn-lt"/>
                          <a:ea typeface="+mn-ea"/>
                          <a:cs typeface="+mn-cs"/>
                        </a:rPr>
                        <a:t>87.3% for training </a:t>
                      </a:r>
                    </a:p>
                    <a:p>
                      <a:r>
                        <a:rPr lang="en-US" sz="800" b="0" i="0" kern="1200">
                          <a:solidFill>
                            <a:schemeClr val="dk1"/>
                          </a:solidFill>
                          <a:effectLst/>
                          <a:latin typeface="+mn-lt"/>
                          <a:ea typeface="+mn-ea"/>
                          <a:cs typeface="+mn-cs"/>
                        </a:rPr>
                        <a:t>phase</a:t>
                      </a:r>
                    </a:p>
                    <a:p>
                      <a:endParaRPr lang="en-US" sz="800"/>
                    </a:p>
                  </a:txBody>
                  <a:tcPr marL="15533" marR="15533" marT="7767" marB="7767"/>
                </a:tc>
                <a:extLst>
                  <a:ext uri="{0D108BD9-81ED-4DB2-BD59-A6C34878D82A}">
                    <a16:rowId xmlns:a16="http://schemas.microsoft.com/office/drawing/2014/main" val="4267852113"/>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en-US" sz="800" b="0" i="0" kern="1200">
                          <a:solidFill>
                            <a:schemeClr val="dk1"/>
                          </a:solidFill>
                          <a:effectLst/>
                          <a:latin typeface="+mn-lt"/>
                          <a:ea typeface="+mn-ea"/>
                          <a:cs typeface="+mn-cs"/>
                        </a:rPr>
                        <a:t>Boshra Brahmi et al, [20]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and Diagnosis </a:t>
                      </a:r>
                    </a:p>
                    <a:p>
                      <a:r>
                        <a:rPr lang="en-US" sz="800" b="0" i="0" kern="1200">
                          <a:solidFill>
                            <a:schemeClr val="dk1"/>
                          </a:solidFill>
                          <a:effectLst/>
                          <a:latin typeface="+mn-lt"/>
                          <a:ea typeface="+mn-ea"/>
                          <a:cs typeface="+mn-cs"/>
                        </a:rPr>
                        <a:t>of Heart Disease by Data </a:t>
                      </a:r>
                    </a:p>
                    <a:p>
                      <a:r>
                        <a:rPr lang="en-US" sz="800" b="0" i="0" kern="1200">
                          <a:solidFill>
                            <a:schemeClr val="dk1"/>
                          </a:solidFill>
                          <a:effectLst/>
                          <a:latin typeface="+mn-lt"/>
                          <a:ea typeface="+mn-ea"/>
                          <a:cs typeface="+mn-cs"/>
                        </a:rPr>
                        <a:t>Mining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Naïve Bayes, </a:t>
                      </a:r>
                    </a:p>
                    <a:p>
                      <a:r>
                        <a:rPr lang="en-US" sz="800" b="0" i="0" kern="1200">
                          <a:solidFill>
                            <a:schemeClr val="dk1"/>
                          </a:solidFill>
                          <a:effectLst/>
                          <a:latin typeface="+mn-lt"/>
                          <a:ea typeface="+mn-ea"/>
                          <a:cs typeface="+mn-cs"/>
                        </a:rPr>
                        <a:t>KNN, SMO</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gives better </a:t>
                      </a:r>
                    </a:p>
                    <a:p>
                      <a:r>
                        <a:rPr lang="en-US" sz="800" b="0" i="0" kern="1200">
                          <a:solidFill>
                            <a:schemeClr val="dk1"/>
                          </a:solidFill>
                          <a:effectLst/>
                          <a:latin typeface="+mn-lt"/>
                          <a:ea typeface="+mn-ea"/>
                          <a:cs typeface="+mn-cs"/>
                        </a:rPr>
                        <a:t>accuracy than other </a:t>
                      </a:r>
                    </a:p>
                    <a:p>
                      <a:r>
                        <a:rPr lang="en-US" sz="800" b="0" i="0" kern="1200">
                          <a:solidFill>
                            <a:schemeClr val="dk1"/>
                          </a:solidFill>
                          <a:effectLst/>
                          <a:latin typeface="+mn-lt"/>
                          <a:ea typeface="+mn-ea"/>
                          <a:cs typeface="+mn-cs"/>
                        </a:rPr>
                        <a:t>three technique</a:t>
                      </a:r>
                    </a:p>
                    <a:p>
                      <a:endParaRPr lang="en-US" sz="800"/>
                    </a:p>
                  </a:txBody>
                  <a:tcPr marL="15533" marR="15533" marT="7767" marB="7767"/>
                </a:tc>
                <a:extLst>
                  <a:ext uri="{0D108BD9-81ED-4DB2-BD59-A6C34878D82A}">
                    <a16:rowId xmlns:a16="http://schemas.microsoft.com/office/drawing/2014/main" val="562582922"/>
                  </a:ext>
                </a:extLst>
              </a:tr>
              <a:tr h="539497">
                <a:tc>
                  <a:txBody>
                    <a:bodyPr/>
                    <a:lstStyle/>
                    <a:p>
                      <a:r>
                        <a:rPr lang="en-US" sz="800" b="0" i="0" kern="1200">
                          <a:solidFill>
                            <a:schemeClr val="dk1"/>
                          </a:solidFill>
                          <a:effectLst/>
                          <a:latin typeface="+mn-lt"/>
                          <a:ea typeface="+mn-ea"/>
                          <a:cs typeface="+mn-cs"/>
                        </a:rPr>
                        <a:t>2015 </a:t>
                      </a:r>
                      <a:endParaRPr lang="en-US" sz="800"/>
                    </a:p>
                  </a:txBody>
                  <a:tcPr marL="15533" marR="15533" marT="7767" marB="7767"/>
                </a:tc>
                <a:tc>
                  <a:txBody>
                    <a:bodyPr/>
                    <a:lstStyle/>
                    <a:p>
                      <a:r>
                        <a:rPr lang="en-US" sz="800" b="0" i="0" kern="1200">
                          <a:solidFill>
                            <a:schemeClr val="dk1"/>
                          </a:solidFill>
                          <a:effectLst/>
                          <a:latin typeface="+mn-lt"/>
                          <a:ea typeface="+mn-ea"/>
                          <a:cs typeface="+mn-cs"/>
                        </a:rPr>
                        <a:t>Sairabi H. Mujawar et al, [24]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of Heart </a:t>
                      </a:r>
                    </a:p>
                    <a:p>
                      <a:r>
                        <a:rPr lang="en-US" sz="800" b="0" i="0" kern="1200">
                          <a:solidFill>
                            <a:schemeClr val="dk1"/>
                          </a:solidFill>
                          <a:effectLst/>
                          <a:latin typeface="+mn-lt"/>
                          <a:ea typeface="+mn-ea"/>
                          <a:cs typeface="+mn-cs"/>
                        </a:rPr>
                        <a:t>Disease using Modified </a:t>
                      </a:r>
                    </a:p>
                    <a:p>
                      <a:r>
                        <a:rPr lang="en-US" sz="800" b="0" i="0" kern="1200">
                          <a:solidFill>
                            <a:schemeClr val="dk1"/>
                          </a:solidFill>
                          <a:effectLst/>
                          <a:latin typeface="+mn-lt"/>
                          <a:ea typeface="+mn-ea"/>
                          <a:cs typeface="+mn-cs"/>
                        </a:rPr>
                        <a:t>K-means and by using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Modified k-means </a:t>
                      </a:r>
                    </a:p>
                    <a:p>
                      <a:r>
                        <a:rPr lang="en-US" sz="800" b="0" i="0" kern="1200">
                          <a:solidFill>
                            <a:schemeClr val="dk1"/>
                          </a:solidFill>
                          <a:effectLst/>
                          <a:latin typeface="+mn-lt"/>
                          <a:ea typeface="+mn-ea"/>
                          <a:cs typeface="+mn-cs"/>
                        </a:rPr>
                        <a:t>algorithm, naive </a:t>
                      </a:r>
                    </a:p>
                    <a:p>
                      <a:r>
                        <a:rPr lang="en-US" sz="800" b="0" i="0" kern="1200">
                          <a:solidFill>
                            <a:schemeClr val="dk1"/>
                          </a:solidFill>
                          <a:effectLst/>
                          <a:latin typeface="+mn-lt"/>
                          <a:ea typeface="+mn-ea"/>
                          <a:cs typeface="+mn-cs"/>
                        </a:rPr>
                        <a:t>bayes algorithm.</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a:t>
                      </a:r>
                    </a:p>
                    <a:p>
                      <a:r>
                        <a:rPr lang="en-US" sz="800" b="0" i="0" kern="1200">
                          <a:solidFill>
                            <a:schemeClr val="dk1"/>
                          </a:solidFill>
                          <a:effectLst/>
                          <a:latin typeface="+mn-lt"/>
                          <a:ea typeface="+mn-ea"/>
                          <a:cs typeface="+mn-cs"/>
                        </a:rPr>
                        <a:t>detection=93%. </a:t>
                      </a:r>
                    </a:p>
                    <a:p>
                      <a:r>
                        <a:rPr lang="en-US" sz="800" b="0" i="0" kern="1200">
                          <a:solidFill>
                            <a:schemeClr val="dk1"/>
                          </a:solidFill>
                          <a:effectLst/>
                          <a:latin typeface="+mn-lt"/>
                          <a:ea typeface="+mn-ea"/>
                          <a:cs typeface="+mn-cs"/>
                        </a:rPr>
                        <a:t>Heart Disease</a:t>
                      </a:r>
                    </a:p>
                    <a:p>
                      <a:endParaRPr lang="en-US" sz="800"/>
                    </a:p>
                  </a:txBody>
                  <a:tcPr marL="15533" marR="15533" marT="7767" marB="7767"/>
                </a:tc>
                <a:extLst>
                  <a:ext uri="{0D108BD9-81ED-4DB2-BD59-A6C34878D82A}">
                    <a16:rowId xmlns:a16="http://schemas.microsoft.com/office/drawing/2014/main" val="1663926203"/>
                  </a:ext>
                </a:extLst>
              </a:tr>
              <a:tr h="539497">
                <a:tc>
                  <a:txBody>
                    <a:bodyPr/>
                    <a:lstStyle/>
                    <a:p>
                      <a:r>
                        <a:rPr lang="en-US" sz="800" b="0" i="0" kern="1200">
                          <a:solidFill>
                            <a:schemeClr val="dk1"/>
                          </a:solidFill>
                          <a:effectLst/>
                          <a:latin typeface="+mn-lt"/>
                          <a:ea typeface="+mn-ea"/>
                          <a:cs typeface="+mn-cs"/>
                        </a:rPr>
                        <a:t>2015</a:t>
                      </a:r>
                      <a:endParaRPr lang="en-US" sz="800"/>
                    </a:p>
                  </a:txBody>
                  <a:tcPr marL="15533" marR="15533" marT="7767" marB="7767"/>
                </a:tc>
                <a:tc>
                  <a:txBody>
                    <a:bodyPr/>
                    <a:lstStyle/>
                    <a:p>
                      <a:r>
                        <a:rPr lang="fr-FR" sz="800" b="0" i="0" kern="1200">
                          <a:solidFill>
                            <a:schemeClr val="dk1"/>
                          </a:solidFill>
                          <a:effectLst/>
                          <a:latin typeface="+mn-lt"/>
                          <a:ea typeface="+mn-ea"/>
                          <a:cs typeface="+mn-cs"/>
                        </a:rPr>
                        <a:t>Noura Ajam et al, [21] </a:t>
                      </a:r>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Diagnoses </a:t>
                      </a:r>
                    </a:p>
                    <a:p>
                      <a:r>
                        <a:rPr lang="en-US" sz="800" b="0" i="0" kern="1200">
                          <a:solidFill>
                            <a:schemeClr val="dk1"/>
                          </a:solidFill>
                          <a:effectLst/>
                          <a:latin typeface="+mn-lt"/>
                          <a:ea typeface="+mn-ea"/>
                          <a:cs typeface="+mn-cs"/>
                        </a:rPr>
                        <a:t>using Artificial Neural </a:t>
                      </a:r>
                    </a:p>
                    <a:p>
                      <a:r>
                        <a:rPr lang="en-US" sz="800" b="0" i="0" kern="1200">
                          <a:solidFill>
                            <a:schemeClr val="dk1"/>
                          </a:solidFill>
                          <a:effectLst/>
                          <a:latin typeface="+mn-lt"/>
                          <a:ea typeface="+mn-ea"/>
                          <a:cs typeface="+mn-cs"/>
                        </a:rPr>
                        <a:t>Network.</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ANN</a:t>
                      </a:r>
                      <a:endParaRPr lang="en-US" sz="800"/>
                    </a:p>
                  </a:txBody>
                  <a:tcPr marL="15533" marR="15533" marT="7767" marB="7767"/>
                </a:tc>
                <a:tc>
                  <a:txBody>
                    <a:bodyPr/>
                    <a:lstStyle/>
                    <a:p>
                      <a:r>
                        <a:rPr lang="en-US" sz="800" b="0" i="0" kern="1200">
                          <a:solidFill>
                            <a:schemeClr val="dk1"/>
                          </a:solidFill>
                          <a:effectLst/>
                          <a:latin typeface="+mn-lt"/>
                          <a:ea typeface="+mn-ea"/>
                          <a:cs typeface="+mn-cs"/>
                        </a:rPr>
                        <a:t>88%</a:t>
                      </a:r>
                      <a:endParaRPr lang="en-US" sz="800"/>
                    </a:p>
                  </a:txBody>
                  <a:tcPr marL="15533" marR="15533" marT="7767" marB="7767"/>
                </a:tc>
                <a:extLst>
                  <a:ext uri="{0D108BD9-81ED-4DB2-BD59-A6C34878D82A}">
                    <a16:rowId xmlns:a16="http://schemas.microsoft.com/office/drawing/2014/main" val="188366967"/>
                  </a:ext>
                </a:extLst>
              </a:tr>
              <a:tr h="663080">
                <a:tc>
                  <a:txBody>
                    <a:bodyPr/>
                    <a:lstStyle/>
                    <a:p>
                      <a:r>
                        <a:rPr lang="en-US" sz="800" b="0" i="0" kern="1200">
                          <a:solidFill>
                            <a:schemeClr val="dk1"/>
                          </a:solidFill>
                          <a:effectLst/>
                          <a:latin typeface="+mn-lt"/>
                          <a:ea typeface="+mn-ea"/>
                          <a:cs typeface="+mn-cs"/>
                        </a:rPr>
                        <a:t>2016</a:t>
                      </a:r>
                      <a:endParaRPr lang="en-US" sz="800"/>
                    </a:p>
                  </a:txBody>
                  <a:tcPr marL="15533" marR="15533" marT="7767" marB="7767"/>
                </a:tc>
                <a:tc>
                  <a:txBody>
                    <a:bodyPr/>
                    <a:lstStyle/>
                    <a:p>
                      <a:r>
                        <a:rPr lang="da-DK" sz="800" b="0" i="0" kern="1200">
                          <a:solidFill>
                            <a:schemeClr val="dk1"/>
                          </a:solidFill>
                          <a:effectLst/>
                          <a:latin typeface="+mn-lt"/>
                          <a:ea typeface="+mn-ea"/>
                          <a:cs typeface="+mn-cs"/>
                        </a:rPr>
                        <a:t>Prajakta Ghadge et al, [22]</a:t>
                      </a:r>
                      <a:endParaRPr lang="en-US" sz="800"/>
                    </a:p>
                  </a:txBody>
                  <a:tcPr marL="15533" marR="15533" marT="7767" marB="7767"/>
                </a:tc>
                <a:tc>
                  <a:txBody>
                    <a:bodyPr/>
                    <a:lstStyle/>
                    <a:p>
                      <a:endParaRPr lang="en-US" sz="800" b="0" i="0" kern="1200">
                        <a:solidFill>
                          <a:schemeClr val="dk1"/>
                        </a:solidFill>
                        <a:effectLst/>
                        <a:latin typeface="+mn-lt"/>
                        <a:ea typeface="+mn-ea"/>
                        <a:cs typeface="+mn-cs"/>
                      </a:endParaRPr>
                    </a:p>
                    <a:p>
                      <a:r>
                        <a:rPr lang="en-US" sz="800" b="0" i="0" kern="1200">
                          <a:solidFill>
                            <a:schemeClr val="dk1"/>
                          </a:solidFill>
                          <a:effectLst/>
                          <a:latin typeface="+mn-lt"/>
                          <a:ea typeface="+mn-ea"/>
                          <a:cs typeface="+mn-cs"/>
                        </a:rPr>
                        <a:t>Intelligent Heart Disease </a:t>
                      </a:r>
                    </a:p>
                    <a:p>
                      <a:r>
                        <a:rPr lang="en-US" sz="800" b="0" i="0" kern="1200">
                          <a:solidFill>
                            <a:schemeClr val="dk1"/>
                          </a:solidFill>
                          <a:effectLst/>
                          <a:latin typeface="+mn-lt"/>
                          <a:ea typeface="+mn-ea"/>
                          <a:cs typeface="+mn-cs"/>
                        </a:rPr>
                        <a:t>Prediction System using </a:t>
                      </a:r>
                    </a:p>
                    <a:p>
                      <a:br>
                        <a:rPr lang="en-US" sz="800" b="0" i="0" kern="1200">
                          <a:solidFill>
                            <a:schemeClr val="dk1"/>
                          </a:solidFill>
                          <a:effectLst/>
                          <a:latin typeface="+mn-lt"/>
                          <a:ea typeface="+mn-ea"/>
                          <a:cs typeface="+mn-cs"/>
                        </a:rPr>
                      </a:br>
                      <a:endParaRPr lang="en-US" sz="800"/>
                    </a:p>
                  </a:txBody>
                  <a:tcPr marL="15533" marR="15533" marT="7767" marB="7767"/>
                </a:tc>
                <a:tc>
                  <a:txBody>
                    <a:bodyPr/>
                    <a:lstStyle/>
                    <a:p>
                      <a:endParaRPr lang="en-US" sz="800" b="0" i="0" kern="1200">
                        <a:solidFill>
                          <a:schemeClr val="dk1"/>
                        </a:solidFill>
                        <a:effectLst/>
                        <a:latin typeface="+mn-lt"/>
                        <a:ea typeface="+mn-ea"/>
                        <a:cs typeface="+mn-cs"/>
                      </a:endParaRPr>
                    </a:p>
                    <a:p>
                      <a:r>
                        <a:rPr lang="en-US" sz="800" b="0" i="0" kern="1200">
                          <a:solidFill>
                            <a:schemeClr val="dk1"/>
                          </a:solidFill>
                          <a:effectLst/>
                          <a:latin typeface="+mn-lt"/>
                          <a:ea typeface="+mn-ea"/>
                          <a:cs typeface="+mn-cs"/>
                        </a:rPr>
                        <a:t>Hadoop, Mahout, </a:t>
                      </a:r>
                    </a:p>
                    <a:p>
                      <a:r>
                        <a:rPr lang="en-US" sz="800" b="0" i="0" kern="1200">
                          <a:solidFill>
                            <a:schemeClr val="dk1"/>
                          </a:solidFill>
                          <a:effectLst/>
                          <a:latin typeface="+mn-lt"/>
                          <a:ea typeface="+mn-ea"/>
                          <a:cs typeface="+mn-cs"/>
                        </a:rPr>
                        <a:t>Naïve bayes.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The automation of this </a:t>
                      </a:r>
                    </a:p>
                    <a:p>
                      <a:r>
                        <a:rPr lang="en-US" sz="800" b="0" i="0" kern="1200">
                          <a:solidFill>
                            <a:schemeClr val="dk1"/>
                          </a:solidFill>
                          <a:effectLst/>
                          <a:latin typeface="+mn-lt"/>
                          <a:ea typeface="+mn-ea"/>
                          <a:cs typeface="+mn-cs"/>
                        </a:rPr>
                        <a:t>system makes </a:t>
                      </a:r>
                    </a:p>
                    <a:p>
                      <a:r>
                        <a:rPr lang="en-US" sz="800" b="0" i="0" kern="1200">
                          <a:solidFill>
                            <a:schemeClr val="dk1"/>
                          </a:solidFill>
                          <a:effectLst/>
                          <a:latin typeface="+mn-lt"/>
                          <a:ea typeface="+mn-ea"/>
                          <a:cs typeface="+mn-cs"/>
                        </a:rPr>
                        <a:t>extremely</a:t>
                      </a:r>
                    </a:p>
                    <a:p>
                      <a:endParaRPr lang="en-US" sz="800"/>
                    </a:p>
                  </a:txBody>
                  <a:tcPr marL="15533" marR="15533" marT="7767" marB="7767"/>
                </a:tc>
                <a:extLst>
                  <a:ext uri="{0D108BD9-81ED-4DB2-BD59-A6C34878D82A}">
                    <a16:rowId xmlns:a16="http://schemas.microsoft.com/office/drawing/2014/main" val="3715487231"/>
                  </a:ext>
                </a:extLst>
              </a:tr>
              <a:tr h="539497">
                <a:tc>
                  <a:txBody>
                    <a:bodyPr/>
                    <a:lstStyle/>
                    <a:p>
                      <a:r>
                        <a:rPr lang="en-US" sz="800" b="0" i="0" kern="1200">
                          <a:solidFill>
                            <a:schemeClr val="dk1"/>
                          </a:solidFill>
                          <a:effectLst/>
                          <a:latin typeface="+mn-lt"/>
                          <a:ea typeface="+mn-ea"/>
                          <a:cs typeface="+mn-cs"/>
                        </a:rPr>
                        <a:t>2017</a:t>
                      </a:r>
                      <a:endParaRPr lang="en-US" sz="800"/>
                    </a:p>
                  </a:txBody>
                  <a:tcPr marL="15533" marR="15533" marT="7767" marB="7767"/>
                </a:tc>
                <a:tc>
                  <a:txBody>
                    <a:bodyPr/>
                    <a:lstStyle/>
                    <a:p>
                      <a:r>
                        <a:rPr lang="en-US" sz="800" b="0" i="0" kern="1200">
                          <a:solidFill>
                            <a:schemeClr val="dk1"/>
                          </a:solidFill>
                          <a:effectLst/>
                          <a:latin typeface="+mn-lt"/>
                          <a:ea typeface="+mn-ea"/>
                          <a:cs typeface="+mn-cs"/>
                        </a:rPr>
                        <a:t>P. Sai Chandrasekhar Reddy et </a:t>
                      </a:r>
                    </a:p>
                    <a:p>
                      <a:r>
                        <a:rPr lang="en-US" sz="800" b="0" i="0" kern="1200">
                          <a:solidFill>
                            <a:schemeClr val="dk1"/>
                          </a:solidFill>
                          <a:effectLst/>
                          <a:latin typeface="+mn-lt"/>
                          <a:ea typeface="+mn-ea"/>
                          <a:cs typeface="+mn-cs"/>
                        </a:rPr>
                        <a:t>al, [17] </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prediction </a:t>
                      </a:r>
                    </a:p>
                    <a:p>
                      <a:r>
                        <a:rPr lang="en-US" sz="800" b="0" i="0" kern="1200">
                          <a:solidFill>
                            <a:schemeClr val="dk1"/>
                          </a:solidFill>
                          <a:effectLst/>
                          <a:latin typeface="+mn-lt"/>
                          <a:ea typeface="+mn-ea"/>
                          <a:cs typeface="+mn-cs"/>
                        </a:rPr>
                        <a:t>using ANN algorithm in </a:t>
                      </a:r>
                    </a:p>
                    <a:p>
                      <a:r>
                        <a:rPr lang="en-US" sz="800" b="0" i="0" kern="1200">
                          <a:solidFill>
                            <a:schemeClr val="dk1"/>
                          </a:solidFill>
                          <a:effectLst/>
                          <a:latin typeface="+mn-lt"/>
                          <a:ea typeface="+mn-ea"/>
                          <a:cs typeface="+mn-cs"/>
                        </a:rPr>
                        <a:t>data mining.</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ANN</a:t>
                      </a:r>
                      <a:endParaRPr lang="en-US" sz="800"/>
                    </a:p>
                  </a:txBody>
                  <a:tcPr marL="15533" marR="15533" marT="7767" marB="7767"/>
                </a:tc>
                <a:tc>
                  <a:txBody>
                    <a:bodyPr/>
                    <a:lstStyle/>
                    <a:p>
                      <a:r>
                        <a:rPr lang="en-US" sz="800" b="0" i="0" kern="1200">
                          <a:solidFill>
                            <a:schemeClr val="dk1"/>
                          </a:solidFill>
                          <a:effectLst/>
                          <a:latin typeface="+mn-lt"/>
                          <a:ea typeface="+mn-ea"/>
                          <a:cs typeface="+mn-cs"/>
                        </a:rPr>
                        <a:t>Accuracy proved in </a:t>
                      </a:r>
                    </a:p>
                    <a:p>
                      <a:r>
                        <a:rPr lang="en-US" sz="800" b="0" i="0" kern="1200">
                          <a:solidFill>
                            <a:schemeClr val="dk1"/>
                          </a:solidFill>
                          <a:effectLst/>
                          <a:latin typeface="+mn-lt"/>
                          <a:ea typeface="+mn-ea"/>
                          <a:cs typeface="+mn-cs"/>
                        </a:rPr>
                        <a:t>JAVA.</a:t>
                      </a:r>
                    </a:p>
                    <a:p>
                      <a:endParaRPr lang="en-US" sz="800"/>
                    </a:p>
                  </a:txBody>
                  <a:tcPr marL="15533" marR="15533" marT="7767" marB="7767"/>
                </a:tc>
                <a:extLst>
                  <a:ext uri="{0D108BD9-81ED-4DB2-BD59-A6C34878D82A}">
                    <a16:rowId xmlns:a16="http://schemas.microsoft.com/office/drawing/2014/main" val="4168832087"/>
                  </a:ext>
                </a:extLst>
              </a:tr>
              <a:tr h="663080">
                <a:tc>
                  <a:txBody>
                    <a:bodyPr/>
                    <a:lstStyle/>
                    <a:p>
                      <a:r>
                        <a:rPr lang="en-US" sz="800" b="0" i="0" kern="1200">
                          <a:solidFill>
                            <a:schemeClr val="dk1"/>
                          </a:solidFill>
                          <a:effectLst/>
                          <a:latin typeface="+mn-lt"/>
                          <a:ea typeface="+mn-ea"/>
                          <a:cs typeface="+mn-cs"/>
                        </a:rPr>
                        <a:t>2017</a:t>
                      </a:r>
                      <a:endParaRPr lang="en-US" sz="800"/>
                    </a:p>
                  </a:txBody>
                  <a:tcPr marL="15533" marR="15533" marT="7767" marB="7767"/>
                </a:tc>
                <a:tc>
                  <a:txBody>
                    <a:bodyPr/>
                    <a:lstStyle/>
                    <a:p>
                      <a:r>
                        <a:rPr lang="en-US" sz="800" b="0" i="0" kern="1200">
                          <a:solidFill>
                            <a:schemeClr val="dk1"/>
                          </a:solidFill>
                          <a:effectLst/>
                          <a:latin typeface="+mn-lt"/>
                          <a:ea typeface="+mn-ea"/>
                          <a:cs typeface="+mn-cs"/>
                        </a:rPr>
                        <a:t>Jayami Patel et al,[14] </a:t>
                      </a:r>
                      <a:endParaRPr lang="en-US" sz="800"/>
                    </a:p>
                  </a:txBody>
                  <a:tcPr marL="15533" marR="15533" marT="7767" marB="7767"/>
                </a:tc>
                <a:tc>
                  <a:txBody>
                    <a:bodyPr/>
                    <a:lstStyle/>
                    <a:p>
                      <a:r>
                        <a:rPr lang="en-US" sz="800" b="0" i="0" kern="1200">
                          <a:solidFill>
                            <a:schemeClr val="dk1"/>
                          </a:solidFill>
                          <a:effectLst/>
                          <a:latin typeface="+mn-lt"/>
                          <a:ea typeface="+mn-ea"/>
                          <a:cs typeface="+mn-cs"/>
                        </a:rPr>
                        <a:t>Heart disease Prediction </a:t>
                      </a:r>
                    </a:p>
                    <a:p>
                      <a:r>
                        <a:rPr lang="en-US" sz="800" b="0" i="0" kern="1200">
                          <a:solidFill>
                            <a:schemeClr val="dk1"/>
                          </a:solidFill>
                          <a:effectLst/>
                          <a:latin typeface="+mn-lt"/>
                          <a:ea typeface="+mn-ea"/>
                          <a:cs typeface="+mn-cs"/>
                        </a:rPr>
                        <a:t>using Machine Learning </a:t>
                      </a:r>
                    </a:p>
                    <a:p>
                      <a:r>
                        <a:rPr lang="en-US" sz="800" b="0" i="0" kern="1200">
                          <a:solidFill>
                            <a:schemeClr val="dk1"/>
                          </a:solidFill>
                          <a:effectLst/>
                          <a:latin typeface="+mn-lt"/>
                          <a:ea typeface="+mn-ea"/>
                          <a:cs typeface="+mn-cs"/>
                        </a:rPr>
                        <a:t>and Data mining </a:t>
                      </a:r>
                    </a:p>
                    <a:p>
                      <a:r>
                        <a:rPr lang="en-US" sz="800" b="0" i="0" kern="1200">
                          <a:solidFill>
                            <a:schemeClr val="dk1"/>
                          </a:solidFill>
                          <a:effectLst/>
                          <a:latin typeface="+mn-lt"/>
                          <a:ea typeface="+mn-ea"/>
                          <a:cs typeface="+mn-cs"/>
                        </a:rPr>
                        <a:t>Technique.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LMT, UCI </a:t>
                      </a:r>
                      <a:endParaRPr lang="en-US" sz="800"/>
                    </a:p>
                  </a:txBody>
                  <a:tcPr marL="15533" marR="15533" marT="7767" marB="7767"/>
                </a:tc>
                <a:tc>
                  <a:txBody>
                    <a:bodyPr/>
                    <a:lstStyle/>
                    <a:p>
                      <a:r>
                        <a:rPr lang="en-US" sz="800" b="0" i="0" kern="1200">
                          <a:solidFill>
                            <a:schemeClr val="dk1"/>
                          </a:solidFill>
                          <a:effectLst/>
                          <a:latin typeface="+mn-lt"/>
                          <a:ea typeface="+mn-ea"/>
                          <a:cs typeface="+mn-cs"/>
                        </a:rPr>
                        <a:t>UCI gives better </a:t>
                      </a:r>
                    </a:p>
                    <a:p>
                      <a:r>
                        <a:rPr lang="en-US" sz="800" b="0" i="0" kern="1200">
                          <a:solidFill>
                            <a:schemeClr val="dk1"/>
                          </a:solidFill>
                          <a:effectLst/>
                          <a:latin typeface="+mn-lt"/>
                          <a:ea typeface="+mn-ea"/>
                          <a:cs typeface="+mn-cs"/>
                        </a:rPr>
                        <a:t>accuracy, compared to </a:t>
                      </a:r>
                    </a:p>
                    <a:p>
                      <a:r>
                        <a:rPr lang="en-US" sz="800" b="0" i="0" kern="1200">
                          <a:solidFill>
                            <a:schemeClr val="dk1"/>
                          </a:solidFill>
                          <a:effectLst/>
                          <a:latin typeface="+mn-lt"/>
                          <a:ea typeface="+mn-ea"/>
                          <a:cs typeface="+mn-cs"/>
                        </a:rPr>
                        <a:t>LMT.</a:t>
                      </a:r>
                    </a:p>
                    <a:p>
                      <a:endParaRPr lang="en-US" sz="800"/>
                    </a:p>
                  </a:txBody>
                  <a:tcPr marL="15533" marR="15533" marT="7767" marB="7767"/>
                </a:tc>
                <a:extLst>
                  <a:ext uri="{0D108BD9-81ED-4DB2-BD59-A6C34878D82A}">
                    <a16:rowId xmlns:a16="http://schemas.microsoft.com/office/drawing/2014/main" val="2350153452"/>
                  </a:ext>
                </a:extLst>
              </a:tr>
              <a:tr h="792400">
                <a:tc>
                  <a:txBody>
                    <a:bodyPr/>
                    <a:lstStyle/>
                    <a:p>
                      <a:r>
                        <a:rPr lang="en-US" sz="800" b="0" i="0" kern="1200">
                          <a:solidFill>
                            <a:schemeClr val="dk1"/>
                          </a:solidFill>
                          <a:effectLst/>
                          <a:latin typeface="+mn-lt"/>
                          <a:ea typeface="+mn-ea"/>
                          <a:cs typeface="+mn-cs"/>
                        </a:rPr>
                        <a:t>2018 </a:t>
                      </a:r>
                      <a:endParaRPr lang="en-US" sz="800"/>
                    </a:p>
                  </a:txBody>
                  <a:tcPr marL="15533" marR="15533" marT="7767" marB="7767"/>
                </a:tc>
                <a:tc>
                  <a:txBody>
                    <a:bodyPr/>
                    <a:lstStyle/>
                    <a:p>
                      <a:r>
                        <a:rPr lang="fr-FR" sz="800" b="0" i="0" kern="1200">
                          <a:solidFill>
                            <a:schemeClr val="dk1"/>
                          </a:solidFill>
                          <a:effectLst/>
                          <a:latin typeface="+mn-lt"/>
                          <a:ea typeface="+mn-ea"/>
                          <a:cs typeface="+mn-cs"/>
                        </a:rPr>
                        <a:t>Chala Bayen et al,[12] </a:t>
                      </a:r>
                      <a:endParaRPr lang="en-US" sz="800"/>
                    </a:p>
                  </a:txBody>
                  <a:tcPr marL="15533" marR="15533" marT="7767" marB="7767"/>
                </a:tc>
                <a:tc>
                  <a:txBody>
                    <a:bodyPr/>
                    <a:lstStyle/>
                    <a:p>
                      <a:r>
                        <a:rPr lang="en-US" sz="800" b="0" i="0" kern="1200">
                          <a:solidFill>
                            <a:schemeClr val="dk1"/>
                          </a:solidFill>
                          <a:effectLst/>
                          <a:latin typeface="+mn-lt"/>
                          <a:ea typeface="+mn-ea"/>
                          <a:cs typeface="+mn-cs"/>
                        </a:rPr>
                        <a:t>Prediction and Analysis </a:t>
                      </a:r>
                    </a:p>
                    <a:p>
                      <a:r>
                        <a:rPr lang="en-US" sz="800" b="0" i="0" kern="1200">
                          <a:solidFill>
                            <a:schemeClr val="dk1"/>
                          </a:solidFill>
                          <a:effectLst/>
                          <a:latin typeface="+mn-lt"/>
                          <a:ea typeface="+mn-ea"/>
                          <a:cs typeface="+mn-cs"/>
                        </a:rPr>
                        <a:t>the occurrence of Heart </a:t>
                      </a:r>
                    </a:p>
                    <a:p>
                      <a:r>
                        <a:rPr lang="en-US" sz="800" b="0" i="0" kern="1200">
                          <a:solidFill>
                            <a:schemeClr val="dk1"/>
                          </a:solidFill>
                          <a:effectLst/>
                          <a:latin typeface="+mn-lt"/>
                          <a:ea typeface="+mn-ea"/>
                          <a:cs typeface="+mn-cs"/>
                        </a:rPr>
                        <a:t>Disease using data </a:t>
                      </a:r>
                    </a:p>
                    <a:p>
                      <a:r>
                        <a:rPr lang="en-US" sz="800" b="0" i="0" kern="1200">
                          <a:solidFill>
                            <a:schemeClr val="dk1"/>
                          </a:solidFill>
                          <a:effectLst/>
                          <a:latin typeface="+mn-lt"/>
                          <a:ea typeface="+mn-ea"/>
                          <a:cs typeface="+mn-cs"/>
                        </a:rPr>
                        <a:t>mining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J48, Naïve Bayes, </a:t>
                      </a:r>
                    </a:p>
                    <a:p>
                      <a:r>
                        <a:rPr lang="en-US" sz="800" b="0" i="0" kern="1200">
                          <a:solidFill>
                            <a:schemeClr val="dk1"/>
                          </a:solidFill>
                          <a:effectLst/>
                          <a:latin typeface="+mn-lt"/>
                          <a:ea typeface="+mn-ea"/>
                          <a:cs typeface="+mn-cs"/>
                        </a:rPr>
                        <a:t>Support Vector </a:t>
                      </a:r>
                    </a:p>
                    <a:p>
                      <a:r>
                        <a:rPr lang="en-US" sz="800" b="0" i="0" kern="1200">
                          <a:solidFill>
                            <a:schemeClr val="dk1"/>
                          </a:solidFill>
                          <a:effectLst/>
                          <a:latin typeface="+mn-lt"/>
                          <a:ea typeface="+mn-ea"/>
                          <a:cs typeface="+mn-cs"/>
                        </a:rPr>
                        <a:t>Machine</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It gives short time result </a:t>
                      </a:r>
                    </a:p>
                    <a:p>
                      <a:r>
                        <a:rPr lang="en-US" sz="800" b="0" i="0" kern="1200">
                          <a:solidFill>
                            <a:schemeClr val="dk1"/>
                          </a:solidFill>
                          <a:effectLst/>
                          <a:latin typeface="+mn-lt"/>
                          <a:ea typeface="+mn-ea"/>
                          <a:cs typeface="+mn-cs"/>
                        </a:rPr>
                        <a:t>which helps to give </a:t>
                      </a:r>
                    </a:p>
                    <a:p>
                      <a:r>
                        <a:rPr lang="en-US" sz="800" b="0" i="0" kern="1200">
                          <a:solidFill>
                            <a:schemeClr val="dk1"/>
                          </a:solidFill>
                          <a:effectLst/>
                          <a:latin typeface="+mn-lt"/>
                          <a:ea typeface="+mn-ea"/>
                          <a:cs typeface="+mn-cs"/>
                        </a:rPr>
                        <a:t>quality of services and </a:t>
                      </a:r>
                    </a:p>
                    <a:p>
                      <a:r>
                        <a:rPr lang="en-US" sz="800" b="0" i="0" kern="1200">
                          <a:solidFill>
                            <a:schemeClr val="dk1"/>
                          </a:solidFill>
                          <a:effectLst/>
                          <a:latin typeface="+mn-lt"/>
                          <a:ea typeface="+mn-ea"/>
                          <a:cs typeface="+mn-cs"/>
                        </a:rPr>
                        <a:t>reduce cost to </a:t>
                      </a:r>
                    </a:p>
                    <a:p>
                      <a:r>
                        <a:rPr lang="en-US" sz="800" b="0" i="0" kern="1200">
                          <a:solidFill>
                            <a:schemeClr val="dk1"/>
                          </a:solidFill>
                          <a:effectLst/>
                          <a:latin typeface="+mn-lt"/>
                          <a:ea typeface="+mn-ea"/>
                          <a:cs typeface="+mn-cs"/>
                        </a:rPr>
                        <a:t>individuals.</a:t>
                      </a:r>
                    </a:p>
                    <a:p>
                      <a:endParaRPr lang="en-US" sz="800"/>
                    </a:p>
                  </a:txBody>
                  <a:tcPr marL="15533" marR="15533" marT="7767" marB="7767"/>
                </a:tc>
                <a:extLst>
                  <a:ext uri="{0D108BD9-81ED-4DB2-BD59-A6C34878D82A}">
                    <a16:rowId xmlns:a16="http://schemas.microsoft.com/office/drawing/2014/main" val="168560943"/>
                  </a:ext>
                </a:extLst>
              </a:tr>
              <a:tr h="1581291">
                <a:tc>
                  <a:txBody>
                    <a:bodyPr/>
                    <a:lstStyle/>
                    <a:p>
                      <a:r>
                        <a:rPr lang="en-US" sz="800" b="0" i="0" kern="1200">
                          <a:solidFill>
                            <a:schemeClr val="dk1"/>
                          </a:solidFill>
                          <a:effectLst/>
                          <a:latin typeface="+mn-lt"/>
                          <a:ea typeface="+mn-ea"/>
                          <a:cs typeface="+mn-cs"/>
                        </a:rPr>
                        <a:t>2018</a:t>
                      </a:r>
                      <a:endParaRPr lang="en-US" sz="800"/>
                    </a:p>
                  </a:txBody>
                  <a:tcPr marL="15533" marR="15533" marT="7767" marB="7767"/>
                </a:tc>
                <a:tc>
                  <a:txBody>
                    <a:bodyPr/>
                    <a:lstStyle/>
                    <a:p>
                      <a:r>
                        <a:rPr lang="fi-FI" sz="800" b="0" i="0" kern="1200">
                          <a:solidFill>
                            <a:schemeClr val="dk1"/>
                          </a:solidFill>
                          <a:effectLst/>
                          <a:latin typeface="+mn-lt"/>
                          <a:ea typeface="+mn-ea"/>
                          <a:cs typeface="+mn-cs"/>
                        </a:rPr>
                        <a:t>R. Sharmila et al, [13</a:t>
                      </a:r>
                      <a:endParaRPr lang="en-US" sz="800"/>
                    </a:p>
                  </a:txBody>
                  <a:tcPr marL="15533" marR="15533" marT="7767" marB="7767"/>
                </a:tc>
                <a:tc>
                  <a:txBody>
                    <a:bodyPr/>
                    <a:lstStyle/>
                    <a:p>
                      <a:r>
                        <a:rPr lang="en-US" sz="800" b="0" i="0" kern="1200">
                          <a:solidFill>
                            <a:schemeClr val="dk1"/>
                          </a:solidFill>
                          <a:effectLst/>
                          <a:latin typeface="+mn-lt"/>
                          <a:ea typeface="+mn-ea"/>
                          <a:cs typeface="+mn-cs"/>
                        </a:rPr>
                        <a:t>A conceptual method to </a:t>
                      </a:r>
                    </a:p>
                    <a:p>
                      <a:r>
                        <a:rPr lang="en-US" sz="800" b="0" i="0" kern="1200">
                          <a:solidFill>
                            <a:schemeClr val="dk1"/>
                          </a:solidFill>
                          <a:effectLst/>
                          <a:latin typeface="+mn-lt"/>
                          <a:ea typeface="+mn-ea"/>
                          <a:cs typeface="+mn-cs"/>
                        </a:rPr>
                        <a:t>enhance the prediction of </a:t>
                      </a:r>
                    </a:p>
                    <a:p>
                      <a:r>
                        <a:rPr lang="en-US" sz="800" b="0" i="0" kern="1200">
                          <a:solidFill>
                            <a:schemeClr val="dk1"/>
                          </a:solidFill>
                          <a:effectLst/>
                          <a:latin typeface="+mn-lt"/>
                          <a:ea typeface="+mn-ea"/>
                          <a:cs typeface="+mn-cs"/>
                        </a:rPr>
                        <a:t>heart diseases using the </a:t>
                      </a:r>
                    </a:p>
                    <a:p>
                      <a:r>
                        <a:rPr lang="en-US" sz="800" b="0" i="0" kern="1200">
                          <a:solidFill>
                            <a:schemeClr val="dk1"/>
                          </a:solidFill>
                          <a:effectLst/>
                          <a:latin typeface="+mn-lt"/>
                          <a:ea typeface="+mn-ea"/>
                          <a:cs typeface="+mn-cs"/>
                        </a:rPr>
                        <a:t>data techniques</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VM in parallel </a:t>
                      </a:r>
                    </a:p>
                    <a:p>
                      <a:r>
                        <a:rPr lang="en-US" sz="800" b="0" i="0" kern="1200">
                          <a:solidFill>
                            <a:schemeClr val="dk1"/>
                          </a:solidFill>
                          <a:effectLst/>
                          <a:latin typeface="+mn-lt"/>
                          <a:ea typeface="+mn-ea"/>
                          <a:cs typeface="+mn-cs"/>
                        </a:rPr>
                        <a:t>fashion</a:t>
                      </a:r>
                    </a:p>
                    <a:p>
                      <a:endParaRPr lang="en-US" sz="800"/>
                    </a:p>
                  </a:txBody>
                  <a:tcPr marL="15533" marR="15533" marT="7767" marB="7767"/>
                </a:tc>
                <a:tc>
                  <a:txBody>
                    <a:bodyPr/>
                    <a:lstStyle/>
                    <a:p>
                      <a:r>
                        <a:rPr lang="en-US" sz="800" b="0" i="0" kern="1200">
                          <a:solidFill>
                            <a:schemeClr val="dk1"/>
                          </a:solidFill>
                          <a:effectLst/>
                          <a:latin typeface="+mn-lt"/>
                          <a:ea typeface="+mn-ea"/>
                          <a:cs typeface="+mn-cs"/>
                        </a:rPr>
                        <a:t>SVM provides better </a:t>
                      </a:r>
                    </a:p>
                    <a:p>
                      <a:r>
                        <a:rPr lang="en-US" sz="800" b="0" i="0" kern="1200">
                          <a:solidFill>
                            <a:schemeClr val="dk1"/>
                          </a:solidFill>
                          <a:effectLst/>
                          <a:latin typeface="+mn-lt"/>
                          <a:ea typeface="+mn-ea"/>
                          <a:cs typeface="+mn-cs"/>
                        </a:rPr>
                        <a:t>and efficient accuracy </a:t>
                      </a:r>
                    </a:p>
                    <a:p>
                      <a:r>
                        <a:rPr lang="en-US" sz="800" b="0" i="0" kern="1200">
                          <a:solidFill>
                            <a:schemeClr val="dk1"/>
                          </a:solidFill>
                          <a:effectLst/>
                          <a:latin typeface="+mn-lt"/>
                          <a:ea typeface="+mn-ea"/>
                          <a:cs typeface="+mn-cs"/>
                        </a:rPr>
                        <a:t>of 85% and 82.35%. </a:t>
                      </a:r>
                    </a:p>
                    <a:p>
                      <a:r>
                        <a:rPr lang="en-US" sz="800" b="0" i="0" kern="1200">
                          <a:solidFill>
                            <a:schemeClr val="dk1"/>
                          </a:solidFill>
                          <a:effectLst/>
                          <a:latin typeface="+mn-lt"/>
                          <a:ea typeface="+mn-ea"/>
                          <a:cs typeface="+mn-cs"/>
                        </a:rPr>
                        <a:t>SVM in parallel fashion </a:t>
                      </a:r>
                    </a:p>
                    <a:p>
                      <a:r>
                        <a:rPr lang="en-US" sz="800" b="0" i="0" kern="1200">
                          <a:solidFill>
                            <a:schemeClr val="dk1"/>
                          </a:solidFill>
                          <a:effectLst/>
                          <a:latin typeface="+mn-lt"/>
                          <a:ea typeface="+mn-ea"/>
                          <a:cs typeface="+mn-cs"/>
                        </a:rPr>
                        <a:t>gives better accuracy </a:t>
                      </a:r>
                    </a:p>
                    <a:p>
                      <a:r>
                        <a:rPr lang="en-US" sz="800" b="0" i="0" kern="1200">
                          <a:solidFill>
                            <a:schemeClr val="dk1"/>
                          </a:solidFill>
                          <a:effectLst/>
                          <a:latin typeface="+mn-lt"/>
                          <a:ea typeface="+mn-ea"/>
                          <a:cs typeface="+mn-cs"/>
                        </a:rPr>
                        <a:t>than sequential SVM.</a:t>
                      </a:r>
                    </a:p>
                    <a:p>
                      <a:endParaRPr lang="en-US" sz="800"/>
                    </a:p>
                  </a:txBody>
                  <a:tcPr marL="15533" marR="15533" marT="7767" marB="7767"/>
                </a:tc>
                <a:extLst>
                  <a:ext uri="{0D108BD9-81ED-4DB2-BD59-A6C34878D82A}">
                    <a16:rowId xmlns:a16="http://schemas.microsoft.com/office/drawing/2014/main" val="3083911749"/>
                  </a:ext>
                </a:extLst>
              </a:tr>
              <a:tr h="148055">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tc>
                  <a:txBody>
                    <a:bodyPr/>
                    <a:lstStyle/>
                    <a:p>
                      <a:endParaRPr lang="en-US" sz="800"/>
                    </a:p>
                  </a:txBody>
                  <a:tcPr marL="15533" marR="15533" marT="7767" marB="7767"/>
                </a:tc>
                <a:extLst>
                  <a:ext uri="{0D108BD9-81ED-4DB2-BD59-A6C34878D82A}">
                    <a16:rowId xmlns:a16="http://schemas.microsoft.com/office/drawing/2014/main" val="3623775260"/>
                  </a:ext>
                </a:extLst>
              </a:tr>
            </a:tbl>
          </a:graphicData>
        </a:graphic>
      </p:graphicFrame>
    </p:spTree>
    <p:extLst>
      <p:ext uri="{BB962C8B-B14F-4D97-AF65-F5344CB8AC3E}">
        <p14:creationId xmlns:p14="http://schemas.microsoft.com/office/powerpoint/2010/main" val="1652497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A1BCD-E17A-F0FE-86BB-E08E5C0E8011}"/>
              </a:ext>
            </a:extLst>
          </p:cNvPr>
          <p:cNvSpPr>
            <a:spLocks noGrp="1"/>
          </p:cNvSpPr>
          <p:nvPr>
            <p:ph type="title"/>
          </p:nvPr>
        </p:nvSpPr>
        <p:spPr>
          <a:xfrm>
            <a:off x="761802" y="240241"/>
            <a:ext cx="10760054" cy="1228299"/>
          </a:xfrm>
        </p:spPr>
        <p:txBody>
          <a:bodyPr>
            <a:normAutofit/>
          </a:bodyPr>
          <a:lstStyle/>
          <a:p>
            <a:r>
              <a:rPr lang="en-US" sz="4000" dirty="0">
                <a:solidFill>
                  <a:schemeClr val="accent1"/>
                </a:solidFill>
              </a:rPr>
              <a:t>RESULTS :</a:t>
            </a:r>
          </a:p>
        </p:txBody>
      </p:sp>
      <p:sp>
        <p:nvSpPr>
          <p:cNvPr id="3" name="Content Placeholder 2">
            <a:extLst>
              <a:ext uri="{FF2B5EF4-FFF2-40B4-BE49-F238E27FC236}">
                <a16:creationId xmlns:a16="http://schemas.microsoft.com/office/drawing/2014/main" id="{377A381B-D880-2C61-9AE2-51EC2F4FF46D}"/>
              </a:ext>
            </a:extLst>
          </p:cNvPr>
          <p:cNvSpPr>
            <a:spLocks noGrp="1"/>
          </p:cNvSpPr>
          <p:nvPr>
            <p:ph idx="1"/>
          </p:nvPr>
        </p:nvSpPr>
        <p:spPr>
          <a:xfrm>
            <a:off x="761802" y="1795549"/>
            <a:ext cx="4864875" cy="4971011"/>
          </a:xfrm>
        </p:spPr>
        <p:txBody>
          <a:bodyPr anchor="ctr">
            <a:normAutofit/>
          </a:bodyPr>
          <a:lstStyle/>
          <a:p>
            <a:r>
              <a:rPr lang="en-US" sz="1900" dirty="0"/>
              <a:t>After performing the machine learning approach for training and testing we find that accuracy of the Random Forest is better compared to other algorithms. Accuracy is calculated with the support of the confusion matrix of each algorithm, here the number count of TP, TN, FP, FN is given and using the equation of accuracy, value has been calculated and it is concluded that extreme gradient boosting is best with 95.08% accuracy and the comparison is shown below. </a:t>
            </a:r>
          </a:p>
          <a:p>
            <a:r>
              <a:rPr lang="en-US" sz="1900" dirty="0">
                <a:solidFill>
                  <a:schemeClr val="accent1"/>
                </a:solidFill>
              </a:rPr>
              <a:t>TABLE: Accuracy comparison of algorithms Algorithm Accuracy</a:t>
            </a:r>
          </a:p>
          <a:p>
            <a:pPr marL="0" indent="0">
              <a:buNone/>
            </a:pPr>
            <a:endParaRPr lang="en-US" sz="1900" dirty="0"/>
          </a:p>
        </p:txBody>
      </p:sp>
      <p:graphicFrame>
        <p:nvGraphicFramePr>
          <p:cNvPr id="6" name="Table 5">
            <a:extLst>
              <a:ext uri="{FF2B5EF4-FFF2-40B4-BE49-F238E27FC236}">
                <a16:creationId xmlns:a16="http://schemas.microsoft.com/office/drawing/2014/main" id="{98B99659-49F4-D1D5-3959-0EA28BD44373}"/>
              </a:ext>
            </a:extLst>
          </p:cNvPr>
          <p:cNvGraphicFramePr>
            <a:graphicFrameLocks noGrp="1"/>
          </p:cNvGraphicFramePr>
          <p:nvPr>
            <p:extLst>
              <p:ext uri="{D42A27DB-BD31-4B8C-83A1-F6EECF244321}">
                <p14:modId xmlns:p14="http://schemas.microsoft.com/office/powerpoint/2010/main" val="1241535941"/>
              </p:ext>
            </p:extLst>
          </p:nvPr>
        </p:nvGraphicFramePr>
        <p:xfrm>
          <a:off x="6096001" y="1878675"/>
          <a:ext cx="5799512" cy="4538750"/>
        </p:xfrm>
        <a:graphic>
          <a:graphicData uri="http://schemas.openxmlformats.org/drawingml/2006/table">
            <a:tbl>
              <a:tblPr firstRow="1" bandRow="1">
                <a:tableStyleId>{5C22544A-7EE6-4342-B048-85BDC9FD1C3A}</a:tableStyleId>
              </a:tblPr>
              <a:tblGrid>
                <a:gridCol w="3589734">
                  <a:extLst>
                    <a:ext uri="{9D8B030D-6E8A-4147-A177-3AD203B41FA5}">
                      <a16:colId xmlns:a16="http://schemas.microsoft.com/office/drawing/2014/main" val="2222197388"/>
                    </a:ext>
                  </a:extLst>
                </a:gridCol>
                <a:gridCol w="2209778">
                  <a:extLst>
                    <a:ext uri="{9D8B030D-6E8A-4147-A177-3AD203B41FA5}">
                      <a16:colId xmlns:a16="http://schemas.microsoft.com/office/drawing/2014/main" val="3727831663"/>
                    </a:ext>
                  </a:extLst>
                </a:gridCol>
              </a:tblGrid>
              <a:tr h="453875">
                <a:tc>
                  <a:txBody>
                    <a:bodyPr/>
                    <a:lstStyle/>
                    <a:p>
                      <a:r>
                        <a:rPr lang="en-US" sz="1600"/>
                        <a:t>Algorithms</a:t>
                      </a:r>
                    </a:p>
                  </a:txBody>
                  <a:tcPr marL="81651" marR="81651" marT="40825" marB="40825"/>
                </a:tc>
                <a:tc>
                  <a:txBody>
                    <a:bodyPr/>
                    <a:lstStyle/>
                    <a:p>
                      <a:r>
                        <a:rPr lang="en-US" sz="1600"/>
                        <a:t>Accuracy %</a:t>
                      </a:r>
                    </a:p>
                  </a:txBody>
                  <a:tcPr marL="81651" marR="81651" marT="40825" marB="40825"/>
                </a:tc>
                <a:extLst>
                  <a:ext uri="{0D108BD9-81ED-4DB2-BD59-A6C34878D82A}">
                    <a16:rowId xmlns:a16="http://schemas.microsoft.com/office/drawing/2014/main" val="1112394030"/>
                  </a:ext>
                </a:extLst>
              </a:tr>
              <a:tr h="453875">
                <a:tc>
                  <a:txBody>
                    <a:bodyPr/>
                    <a:lstStyle/>
                    <a:p>
                      <a:r>
                        <a:rPr lang="en-US" sz="1600"/>
                        <a:t>Logistic Regression</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6157759"/>
                  </a:ext>
                </a:extLst>
              </a:tr>
              <a:tr h="453875">
                <a:tc>
                  <a:txBody>
                    <a:bodyPr/>
                    <a:lstStyle/>
                    <a:p>
                      <a:r>
                        <a:rPr lang="en-US" sz="1600"/>
                        <a:t>Naïve Bayes</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2775930275"/>
                  </a:ext>
                </a:extLst>
              </a:tr>
              <a:tr h="453875">
                <a:tc>
                  <a:txBody>
                    <a:bodyPr/>
                    <a:lstStyle/>
                    <a:p>
                      <a:r>
                        <a:rPr lang="en-US" sz="1600"/>
                        <a:t>SVM</a:t>
                      </a:r>
                    </a:p>
                  </a:txBody>
                  <a:tcPr marL="81651" marR="81651" marT="40825" marB="40825"/>
                </a:tc>
                <a:tc>
                  <a:txBody>
                    <a:bodyPr/>
                    <a:lstStyle/>
                    <a:p>
                      <a:r>
                        <a:rPr lang="en-US" sz="1600"/>
                        <a:t>81.97%</a:t>
                      </a:r>
                    </a:p>
                  </a:txBody>
                  <a:tcPr marL="81651" marR="81651" marT="40825" marB="40825"/>
                </a:tc>
                <a:extLst>
                  <a:ext uri="{0D108BD9-81ED-4DB2-BD59-A6C34878D82A}">
                    <a16:rowId xmlns:a16="http://schemas.microsoft.com/office/drawing/2014/main" val="2759450454"/>
                  </a:ext>
                </a:extLst>
              </a:tr>
              <a:tr h="453875">
                <a:tc>
                  <a:txBody>
                    <a:bodyPr/>
                    <a:lstStyle/>
                    <a:p>
                      <a:r>
                        <a:rPr lang="en-US" sz="1600"/>
                        <a:t>K-Nearest Neighbors</a:t>
                      </a:r>
                    </a:p>
                  </a:txBody>
                  <a:tcPr marL="81651" marR="81651" marT="40825" marB="40825"/>
                </a:tc>
                <a:tc>
                  <a:txBody>
                    <a:bodyPr/>
                    <a:lstStyle/>
                    <a:p>
                      <a:r>
                        <a:rPr lang="en-US" sz="1600"/>
                        <a:t>67.21%</a:t>
                      </a:r>
                    </a:p>
                  </a:txBody>
                  <a:tcPr marL="81651" marR="81651" marT="40825" marB="40825"/>
                </a:tc>
                <a:extLst>
                  <a:ext uri="{0D108BD9-81ED-4DB2-BD59-A6C34878D82A}">
                    <a16:rowId xmlns:a16="http://schemas.microsoft.com/office/drawing/2014/main" val="2460502747"/>
                  </a:ext>
                </a:extLst>
              </a:tr>
              <a:tr h="453875">
                <a:tc>
                  <a:txBody>
                    <a:bodyPr/>
                    <a:lstStyle/>
                    <a:p>
                      <a:r>
                        <a:rPr lang="en-US" sz="1600"/>
                        <a:t>Decision Tree</a:t>
                      </a:r>
                    </a:p>
                  </a:txBody>
                  <a:tcPr marL="81651" marR="81651" marT="40825" marB="40825"/>
                </a:tc>
                <a:tc>
                  <a:txBody>
                    <a:bodyPr/>
                    <a:lstStyle/>
                    <a:p>
                      <a:r>
                        <a:rPr lang="en-US" sz="1600"/>
                        <a:t>81.97%</a:t>
                      </a:r>
                    </a:p>
                  </a:txBody>
                  <a:tcPr marL="81651" marR="81651" marT="40825" marB="40825"/>
                </a:tc>
                <a:extLst>
                  <a:ext uri="{0D108BD9-81ED-4DB2-BD59-A6C34878D82A}">
                    <a16:rowId xmlns:a16="http://schemas.microsoft.com/office/drawing/2014/main" val="2544443212"/>
                  </a:ext>
                </a:extLst>
              </a:tr>
              <a:tr h="453875">
                <a:tc>
                  <a:txBody>
                    <a:bodyPr/>
                    <a:lstStyle/>
                    <a:p>
                      <a:r>
                        <a:rPr lang="en-US" sz="1600"/>
                        <a:t>Random Forest</a:t>
                      </a:r>
                    </a:p>
                  </a:txBody>
                  <a:tcPr marL="81651" marR="81651" marT="40825" marB="40825"/>
                </a:tc>
                <a:tc>
                  <a:txBody>
                    <a:bodyPr/>
                    <a:lstStyle/>
                    <a:p>
                      <a:r>
                        <a:rPr lang="en-US" sz="1600"/>
                        <a:t>95.08%</a:t>
                      </a:r>
                    </a:p>
                  </a:txBody>
                  <a:tcPr marL="81651" marR="81651" marT="40825" marB="40825"/>
                </a:tc>
                <a:extLst>
                  <a:ext uri="{0D108BD9-81ED-4DB2-BD59-A6C34878D82A}">
                    <a16:rowId xmlns:a16="http://schemas.microsoft.com/office/drawing/2014/main" val="718556399"/>
                  </a:ext>
                </a:extLst>
              </a:tr>
              <a:tr h="453875">
                <a:tc>
                  <a:txBody>
                    <a:bodyPr/>
                    <a:lstStyle/>
                    <a:p>
                      <a:r>
                        <a:rPr lang="en-US" sz="1600"/>
                        <a:t>XG-Boost</a:t>
                      </a:r>
                    </a:p>
                  </a:txBody>
                  <a:tcPr marL="81651" marR="81651" marT="40825" marB="40825"/>
                </a:tc>
                <a:tc>
                  <a:txBody>
                    <a:bodyPr/>
                    <a:lstStyle/>
                    <a:p>
                      <a:r>
                        <a:rPr lang="en-US" sz="1600"/>
                        <a:t>85.25%</a:t>
                      </a:r>
                    </a:p>
                  </a:txBody>
                  <a:tcPr marL="81651" marR="81651" marT="40825" marB="40825"/>
                </a:tc>
                <a:extLst>
                  <a:ext uri="{0D108BD9-81ED-4DB2-BD59-A6C34878D82A}">
                    <a16:rowId xmlns:a16="http://schemas.microsoft.com/office/drawing/2014/main" val="158565103"/>
                  </a:ext>
                </a:extLst>
              </a:tr>
              <a:tr h="453875">
                <a:tc>
                  <a:txBody>
                    <a:bodyPr/>
                    <a:lstStyle/>
                    <a:p>
                      <a:r>
                        <a:rPr lang="en-US" sz="1600"/>
                        <a:t>Neural Network</a:t>
                      </a:r>
                    </a:p>
                  </a:txBody>
                  <a:tcPr marL="81651" marR="81651" marT="40825" marB="40825"/>
                </a:tc>
                <a:tc>
                  <a:txBody>
                    <a:bodyPr/>
                    <a:lstStyle/>
                    <a:p>
                      <a:r>
                        <a:rPr lang="en-US" sz="1600"/>
                        <a:t>80.33%</a:t>
                      </a:r>
                    </a:p>
                  </a:txBody>
                  <a:tcPr marL="81651" marR="81651" marT="40825" marB="40825"/>
                </a:tc>
                <a:extLst>
                  <a:ext uri="{0D108BD9-81ED-4DB2-BD59-A6C34878D82A}">
                    <a16:rowId xmlns:a16="http://schemas.microsoft.com/office/drawing/2014/main" val="3851236495"/>
                  </a:ext>
                </a:extLst>
              </a:tr>
              <a:tr h="453875">
                <a:tc>
                  <a:txBody>
                    <a:bodyPr/>
                    <a:lstStyle/>
                    <a:p>
                      <a:r>
                        <a:rPr lang="en-US" sz="1600"/>
                        <a:t>Ada-Boost</a:t>
                      </a:r>
                    </a:p>
                  </a:txBody>
                  <a:tcPr marL="81651" marR="81651" marT="40825" marB="40825"/>
                </a:tc>
                <a:tc>
                  <a:txBody>
                    <a:bodyPr/>
                    <a:lstStyle/>
                    <a:p>
                      <a:r>
                        <a:rPr lang="en-US" sz="1600" dirty="0"/>
                        <a:t>73.6%</a:t>
                      </a:r>
                    </a:p>
                  </a:txBody>
                  <a:tcPr marL="81651" marR="81651" marT="40825" marB="40825"/>
                </a:tc>
                <a:extLst>
                  <a:ext uri="{0D108BD9-81ED-4DB2-BD59-A6C34878D82A}">
                    <a16:rowId xmlns:a16="http://schemas.microsoft.com/office/drawing/2014/main" val="2569577179"/>
                  </a:ext>
                </a:extLst>
              </a:tr>
            </a:tbl>
          </a:graphicData>
        </a:graphic>
      </p:graphicFrame>
    </p:spTree>
    <p:extLst>
      <p:ext uri="{BB962C8B-B14F-4D97-AF65-F5344CB8AC3E}">
        <p14:creationId xmlns:p14="http://schemas.microsoft.com/office/powerpoint/2010/main" val="909285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4E989-C40F-1209-C4E3-515E30E5032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CONCLUSION AND FUTURE WORK:</a:t>
            </a:r>
          </a:p>
        </p:txBody>
      </p:sp>
      <p:sp>
        <p:nvSpPr>
          <p:cNvPr id="3" name="Content Placeholder 2">
            <a:extLst>
              <a:ext uri="{FF2B5EF4-FFF2-40B4-BE49-F238E27FC236}">
                <a16:creationId xmlns:a16="http://schemas.microsoft.com/office/drawing/2014/main" id="{430E9112-0590-E4A2-3607-2EDA45104ADB}"/>
              </a:ext>
            </a:extLst>
          </p:cNvPr>
          <p:cNvSpPr>
            <a:spLocks noGrp="1"/>
          </p:cNvSpPr>
          <p:nvPr>
            <p:ph idx="1"/>
          </p:nvPr>
        </p:nvSpPr>
        <p:spPr>
          <a:xfrm>
            <a:off x="0" y="1622745"/>
            <a:ext cx="12191999" cy="5160440"/>
          </a:xfrm>
        </p:spPr>
        <p:txBody>
          <a:bodyPr anchor="ctr">
            <a:normAutofit/>
          </a:bodyPr>
          <a:lstStyle/>
          <a:p>
            <a:pPr marL="0" indent="0">
              <a:buNone/>
            </a:pPr>
            <a:r>
              <a:rPr lang="en-US" sz="1100" dirty="0">
                <a:solidFill>
                  <a:schemeClr val="accent1"/>
                </a:solidFill>
              </a:rPr>
              <a:t>CONCLUSION: </a:t>
            </a:r>
          </a:p>
          <a:p>
            <a:pPr marL="0" indent="0">
              <a:buNone/>
            </a:pPr>
            <a:r>
              <a:rPr lang="en-US" sz="1100" dirty="0"/>
              <a:t>• Heart diseases are a major killer in India and throughout the world, application of promising technology like machine learning to the initial prediction of heart diseases will have a profound impact on society. The early prognosis of heart disease can aid in making decisions on lifestyle changes in high-risk patients and in turn reduce the complications, which can be a great milestone in the field of medicine. The number of people facing heart diseases is on a raise each year. This prompts for its early diagnosis and treatment. The utilization of suitable technology support in this regard can prove to be highly beneficial to the medical fraternity and patients. In this paper, the seven different machine learning algorithms used to measure the performance are SVM, Decision Tree, Random Forest, Naïve Bayes, Logistic Regression, Adaptive Boosting, and XG  Boost ANN , KNN, Linear Regression, DNN </a:t>
            </a:r>
            <a:r>
              <a:rPr lang="en-US" sz="900" dirty="0"/>
              <a:t>Extreme gradient boosting </a:t>
            </a:r>
            <a:r>
              <a:rPr lang="en-US" sz="1100" dirty="0"/>
              <a:t> applied on the dataset. The expected attributes leading to heart disease in patients are available in the dataset which contains 76 features and 14 important features that are useful to evaluate the system are selected among them. If all the features taken into the consideration, then the efficiency of the system the author gets is less. To increase efficiency, attribute selection is done. In this n features have  to be selected for evaluating the model which gives more accuracy. The correlation of some features in the dataset is almost equal and so they are removed. If all the attributes present in the dataset are taken  into account, then the efficiency decreases considerably. All </a:t>
            </a:r>
            <a:r>
              <a:rPr lang="en-US" sz="1100"/>
              <a:t>the Eleven machine </a:t>
            </a:r>
            <a:r>
              <a:rPr lang="en-US" sz="1100" dirty="0"/>
              <a:t>learning methods accuracies are compared based on which one prediction model is generated. Hence, the aim is to use various evaluation metrics like confusion matrix, accuracy, precision, recall, and f1-score which predicts the disease efficiently. Comparing all seven the extreme gradient boosting classifier gives the highest accuracy of 95.08%</a:t>
            </a:r>
          </a:p>
          <a:p>
            <a:pPr marL="0" indent="0">
              <a:buNone/>
            </a:pPr>
            <a:r>
              <a:rPr lang="en-US" sz="1100" dirty="0">
                <a:solidFill>
                  <a:schemeClr val="accent1"/>
                </a:solidFill>
              </a:rPr>
              <a:t>FUTURE WORK :</a:t>
            </a:r>
          </a:p>
          <a:p>
            <a:pPr marL="0" indent="0">
              <a:buNone/>
            </a:pPr>
            <a:r>
              <a:rPr lang="en-US" sz="1100" dirty="0"/>
              <a:t>The work done here trains the system with a limited number of datasets. The machine learning algorithms become more accurate once they are fed with a huge number of data sets. So, this system can be trained with a huge number of data sets that would increase the accuracy in predicting the heart diseases. The analysis part of the system is done, and in  order to be more useful can be integrated with electronic systems which give the system real-time inputs and would help the patient get the results then and there. There are multiple combinations of algorithms that can be tested against these data sets in  order to yield better results.</a:t>
            </a:r>
          </a:p>
          <a:p>
            <a:pPr marL="0" indent="0">
              <a:buNone/>
            </a:pPr>
            <a:r>
              <a:rPr lang="en-US" sz="1100" dirty="0"/>
              <a:t>For the Future  Scope more machine learning approach will be used for best analysis of the heart diseases and for earlier prediction of diseases so that the rate of  the death cases can be minimized by the awareness about the diseases. The analysis part of the system is done, and in order to be more useful can be integrated with electronic systems which give the system real-time inputs and would help the patient get the results then and there. There are multiple combinations of algorithms that can be tested against these data sets in  order to yield better results.</a:t>
            </a:r>
          </a:p>
          <a:p>
            <a:endParaRPr lang="en-US" sz="1100" dirty="0"/>
          </a:p>
        </p:txBody>
      </p:sp>
    </p:spTree>
    <p:extLst>
      <p:ext uri="{BB962C8B-B14F-4D97-AF65-F5344CB8AC3E}">
        <p14:creationId xmlns:p14="http://schemas.microsoft.com/office/powerpoint/2010/main" val="278817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AE1E-34C7-C7CF-03C5-4DB36DF4651E}"/>
              </a:ext>
            </a:extLst>
          </p:cNvPr>
          <p:cNvSpPr>
            <a:spLocks noGrp="1"/>
          </p:cNvSpPr>
          <p:nvPr>
            <p:ph type="title"/>
          </p:nvPr>
        </p:nvSpPr>
        <p:spPr>
          <a:xfrm>
            <a:off x="440266" y="59268"/>
            <a:ext cx="10515600" cy="762000"/>
          </a:xfrm>
        </p:spPr>
        <p:txBody>
          <a:bodyPr/>
          <a:lstStyle/>
          <a:p>
            <a:r>
              <a:rPr lang="en-US" b="0" i="0">
                <a:solidFill>
                  <a:srgbClr val="FF0000"/>
                </a:solidFill>
                <a:effectLst/>
                <a:latin typeface="ff7"/>
              </a:rPr>
              <a:t>REFERENCES:</a:t>
            </a:r>
            <a:endParaRPr lang="en-US">
              <a:solidFill>
                <a:srgbClr val="FF0000"/>
              </a:solidFill>
            </a:endParaRPr>
          </a:p>
        </p:txBody>
      </p:sp>
      <p:graphicFrame>
        <p:nvGraphicFramePr>
          <p:cNvPr id="5" name="Content Placeholder 2">
            <a:extLst>
              <a:ext uri="{FF2B5EF4-FFF2-40B4-BE49-F238E27FC236}">
                <a16:creationId xmlns:a16="http://schemas.microsoft.com/office/drawing/2014/main" id="{E0EEB9D8-FD08-8088-4717-E1045EDFED43}"/>
              </a:ext>
            </a:extLst>
          </p:cNvPr>
          <p:cNvGraphicFramePr>
            <a:graphicFrameLocks noGrp="1"/>
          </p:cNvGraphicFramePr>
          <p:nvPr>
            <p:ph idx="1"/>
          </p:nvPr>
        </p:nvGraphicFramePr>
        <p:xfrm>
          <a:off x="0" y="897468"/>
          <a:ext cx="12115800" cy="590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66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57">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651E-3F33-1F97-E3AC-AAE795DF266F}"/>
              </a:ext>
            </a:extLst>
          </p:cNvPr>
          <p:cNvSpPr>
            <a:spLocks noGrp="1"/>
          </p:cNvSpPr>
          <p:nvPr>
            <p:ph type="title"/>
          </p:nvPr>
        </p:nvSpPr>
        <p:spPr>
          <a:xfrm>
            <a:off x="761800" y="429490"/>
            <a:ext cx="9589765" cy="1432273"/>
          </a:xfrm>
        </p:spPr>
        <p:txBody>
          <a:bodyPr>
            <a:normAutofit/>
          </a:bodyPr>
          <a:lstStyle/>
          <a:p>
            <a:r>
              <a:rPr lang="en-US" sz="4800" dirty="0">
                <a:solidFill>
                  <a:schemeClr val="accent1"/>
                </a:solidFill>
              </a:rPr>
              <a:t>METHDOLOGY:</a:t>
            </a:r>
          </a:p>
        </p:txBody>
      </p:sp>
      <p:sp>
        <p:nvSpPr>
          <p:cNvPr id="3" name="Content Placeholder 2">
            <a:extLst>
              <a:ext uri="{FF2B5EF4-FFF2-40B4-BE49-F238E27FC236}">
                <a16:creationId xmlns:a16="http://schemas.microsoft.com/office/drawing/2014/main" id="{32CA5D4F-33B6-8335-87D2-45C3F7D8AE75}"/>
              </a:ext>
            </a:extLst>
          </p:cNvPr>
          <p:cNvSpPr>
            <a:spLocks noGrp="1"/>
          </p:cNvSpPr>
          <p:nvPr>
            <p:ph idx="1"/>
          </p:nvPr>
        </p:nvSpPr>
        <p:spPr>
          <a:xfrm>
            <a:off x="761800" y="2880155"/>
            <a:ext cx="9590349" cy="3382498"/>
          </a:xfrm>
        </p:spPr>
        <p:txBody>
          <a:bodyPr anchor="ctr">
            <a:normAutofit/>
          </a:bodyPr>
          <a:lstStyle/>
          <a:p>
            <a:r>
              <a:rPr lang="en-US" sz="1700"/>
              <a:t>EXISTING SYSTEM:</a:t>
            </a:r>
          </a:p>
          <a:p>
            <a:pPr marL="0" indent="0">
              <a:buNone/>
            </a:pPr>
            <a:r>
              <a:rPr lang="en-US" sz="1700"/>
              <a:t>Heart disease is even being highlighted as a silent killer which leads to the death of a person without obvious symptoms. The nature of the disease is the cause of growing anxiety about the disease &amp; its consequences. Hence continued efforts are being done to predict the possibility of this deadly disease in prior. So that various tools &amp; techniques are regularly being experimented with to suit the present-day health needs. Machine Learning techniques can be a boon in this regard. Even though heart disease can occur in different forms, there is a common set of core risk factors that influence whether someone will ultimately be at risk for heart disease or not. By collecting the data from various sources, classifying them under suitable headings &amp; finally analyzing to extract the desired data we can conclude. This technique can be very well adapted to the do the prediction of heart disease. As the well-known quote says “Prevention is better than cure”, early prediction &amp; its control can be helpful to prevent &amp; decrease the death rates due to heart disease.</a:t>
            </a:r>
          </a:p>
        </p:txBody>
      </p:sp>
    </p:spTree>
    <p:extLst>
      <p:ext uri="{BB962C8B-B14F-4D97-AF65-F5344CB8AC3E}">
        <p14:creationId xmlns:p14="http://schemas.microsoft.com/office/powerpoint/2010/main" val="1528735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7906</Words>
  <Application>Microsoft Office PowerPoint</Application>
  <PresentationFormat>Widescreen</PresentationFormat>
  <Paragraphs>588</Paragraphs>
  <Slides>82</Slides>
  <Notes>3</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ABHAY KUMAR </vt:lpstr>
      <vt:lpstr>PROJECT TITLE:</vt:lpstr>
      <vt:lpstr>Presentation Outline</vt:lpstr>
      <vt:lpstr>Abstract:</vt:lpstr>
      <vt:lpstr>Introduction:</vt:lpstr>
      <vt:lpstr> Different types of heart disease:</vt:lpstr>
      <vt:lpstr>Domain:</vt:lpstr>
      <vt:lpstr>Literature Survey:</vt:lpstr>
      <vt:lpstr>METHDOLOGY:</vt:lpstr>
      <vt:lpstr>PROPOSED SYSTEM:</vt:lpstr>
      <vt:lpstr>1 Collection of dataset:</vt:lpstr>
      <vt:lpstr>.2) Selection of attributes:</vt:lpstr>
      <vt:lpstr>SELECTION OF THE ATTRIBUTES DATASET: </vt:lpstr>
      <vt:lpstr>.3 )Pre-processing of Data:</vt:lpstr>
      <vt:lpstr>4) Balancing of Data:</vt:lpstr>
      <vt:lpstr>5) Prediction of Disease:</vt:lpstr>
      <vt:lpstr>APPLICATION:</vt:lpstr>
      <vt:lpstr>SYSTEM ARCHITECTURE:</vt:lpstr>
      <vt:lpstr>Architecture of Prediction System:</vt:lpstr>
      <vt:lpstr>SYSTEM CONFIGURATION:</vt:lpstr>
      <vt:lpstr>Machine Learning:</vt:lpstr>
      <vt:lpstr>1) Supervised MACHINE Learning :</vt:lpstr>
      <vt:lpstr>2)UNSUPERVISED MACHINE LEARNING: </vt:lpstr>
      <vt:lpstr>3)REINFORCEMENT MACHINE LEARNING:</vt:lpstr>
      <vt:lpstr>MACHINE LEARNING ALGORITHMS:</vt:lpstr>
      <vt:lpstr>1) Support Vector Machine:</vt:lpstr>
      <vt:lpstr>The followings are important concepts in SVM: </vt:lpstr>
      <vt:lpstr>Advantages And Disadvantages of support vector machines:</vt:lpstr>
      <vt:lpstr>2) NAIVE BAYES ALGORITHM:</vt:lpstr>
      <vt:lpstr>3) KNN:</vt:lpstr>
      <vt:lpstr>4) Decision Tree : </vt:lpstr>
      <vt:lpstr>Working:</vt:lpstr>
      <vt:lpstr>5) Random forest:</vt:lpstr>
      <vt:lpstr>Algorithm Steps: </vt:lpstr>
      <vt:lpstr>Advantages And Disadvantages: </vt:lpstr>
      <vt:lpstr>6) Logistic Regression:</vt:lpstr>
      <vt:lpstr>7) Linear Regression:</vt:lpstr>
      <vt:lpstr>8) Artificial Neural Network (ANN):</vt:lpstr>
      <vt:lpstr>3 layers: </vt:lpstr>
      <vt:lpstr>9) DEEP NEURAL NETWORK:</vt:lpstr>
      <vt:lpstr>Deep Neural Networks:</vt:lpstr>
      <vt:lpstr>10) ADABOOST ALGORITHM:</vt:lpstr>
      <vt:lpstr>Advantages And Disadvantages: </vt:lpstr>
      <vt:lpstr>11) XGBOOST ALGORITHM:</vt:lpstr>
      <vt:lpstr>1) Regularization:</vt:lpstr>
      <vt:lpstr>2) Parallel processing:</vt:lpstr>
      <vt:lpstr>3) Handling missing values: </vt:lpstr>
      <vt:lpstr>5) Effective Tree Pruning: </vt:lpstr>
      <vt:lpstr>Predication of Disease:</vt:lpstr>
      <vt:lpstr>DATA SET DETAILS :</vt:lpstr>
      <vt:lpstr>Data set used:</vt:lpstr>
      <vt:lpstr>Measure of Accuracy (Performance Analysis):</vt:lpstr>
      <vt:lpstr>1)Confusion Matrix:</vt:lpstr>
      <vt:lpstr>2) Correlation Matrix: </vt:lpstr>
      <vt:lpstr>3) Precision:</vt:lpstr>
      <vt:lpstr> Example Of Confusion Matrix For Measure Accuracy (Performance Analysis): </vt:lpstr>
      <vt:lpstr>Metrics based on Confusion Matrix Data: </vt:lpstr>
      <vt:lpstr>3. Recall </vt:lpstr>
      <vt:lpstr>PERFORMANCE OF MACHINE LEARNING ALGORITHMS :SVM</vt:lpstr>
      <vt:lpstr>Naïve Bayes Results:</vt:lpstr>
      <vt:lpstr>KNN RESULTS:</vt:lpstr>
      <vt:lpstr>DECISION TREE RESULTS:</vt:lpstr>
      <vt:lpstr>RANDOM FOREST RESULTS:</vt:lpstr>
      <vt:lpstr>LOGISTIC REGRESSION RESULTS:</vt:lpstr>
      <vt:lpstr>ANN RESULTS:</vt:lpstr>
      <vt:lpstr>DNN RESULTS:</vt:lpstr>
      <vt:lpstr>ADA-BOOST RESULTS:</vt:lpstr>
      <vt:lpstr>XG-BOOST RESULTS:</vt:lpstr>
      <vt:lpstr>COADING AND TESTING: </vt:lpstr>
      <vt:lpstr>2 )OBJECTIVES AND TYPES OF TESTING:</vt:lpstr>
      <vt:lpstr>3) TESTING IN MACHINE LEARNING:</vt:lpstr>
      <vt:lpstr>4) TEST CASES:</vt:lpstr>
      <vt:lpstr>SIMPLE CODE:</vt:lpstr>
      <vt:lpstr>RESULTS FROM THE TEST DATA SET: </vt:lpstr>
      <vt:lpstr>ANALYSIS OF POSITIVE HEART ATTACK IN MEN OUT OF TOTAL MEN AND WOMEN OUT OF TOTAL WOMEN:</vt:lpstr>
      <vt:lpstr>Distribution of people vs age:</vt:lpstr>
      <vt:lpstr>Distribution serum cholesterol in mg/dl:</vt:lpstr>
      <vt:lpstr>Distribution of maximum heart rate achieved:</vt:lpstr>
      <vt:lpstr>Distribution of resting blood pressure:</vt:lpstr>
      <vt:lpstr>RESULTS :</vt:lpstr>
      <vt:lpstr>CONCLUSION AND 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Supervisor : Dr. Ashok Kumar</dc:title>
  <dc:creator>abhay kumar</dc:creator>
  <cp:lastModifiedBy>abhay kumar</cp:lastModifiedBy>
  <cp:revision>2</cp:revision>
  <dcterms:created xsi:type="dcterms:W3CDTF">2023-07-31T13:35:28Z</dcterms:created>
  <dcterms:modified xsi:type="dcterms:W3CDTF">2024-03-06T10:11:59Z</dcterms:modified>
</cp:coreProperties>
</file>